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74"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1887200" cy="6858000"/>
  <p:notesSz cx="6858000" cy="9144000"/>
  <p:embeddedFontLst>
    <p:embeddedFont>
      <p:font typeface="Roboto" panose="020B0604020202020204" charset="0"/>
      <p:regular r:id="rId22"/>
      <p:bold r:id="rId23"/>
      <p:italic r:id="rId24"/>
      <p:boldItalic r:id="rId25"/>
    </p:embeddedFont>
    <p:embeddedFont>
      <p:font typeface="Raleway" panose="020B060402020202020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744">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Uyqt0yutQ82GqK+rY2lNfUvIKB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155" autoAdjust="0"/>
  </p:normalViewPr>
  <p:slideViewPr>
    <p:cSldViewPr snapToGrid="0">
      <p:cViewPr varScale="1">
        <p:scale>
          <a:sx n="85" d="100"/>
          <a:sy n="85" d="100"/>
        </p:scale>
        <p:origin x="1032" y="33"/>
      </p:cViewPr>
      <p:guideLst>
        <p:guide orient="horz" pos="2160"/>
        <p:guide pos="3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Google Shape;34;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 name="Google Shape;35;p1: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9b936b71f5_0_20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highlight>
                  <a:srgbClr val="FFFF00"/>
                </a:highlight>
                <a:latin typeface="Arial"/>
                <a:ea typeface="Arial"/>
                <a:cs typeface="Arial"/>
                <a:sym typeface="Arial"/>
              </a:rPr>
              <a:t>With regard to targeting based on demographics, after a thorough literature review we have created demographic profiles based on people who are more relevant or have a greater interest in specific transportation projects. For example, consider people who regularly use public transportation to go to work,  their feedback on a new public transportation project may be more applicable.The two categories that have been studied are public transit and commuting by car. </a:t>
            </a:r>
            <a:r>
              <a:rPr lang="en-US" sz="1100">
                <a:latin typeface="Arial"/>
                <a:ea typeface="Arial"/>
                <a:cs typeface="Arial"/>
                <a:sym typeface="Arial"/>
              </a:rPr>
              <a:t>The first category can be used to target people that are relevant to a public transportation project while the second category covers transportation projects that mainly affect stakeholders that use automobiles for commuting.</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Overlaying the drive-time polygons with specific demographic data from the American Community Survey we constructed a hotspot layer that includes areas that have high concentration of stakeholders with the specific demographic characteristics we have identified and are within the outer drive time border.</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12" name="Google Shape;112;g9b936b71f5_0_201: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9b936b71f5_0_2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9b936b71f5_0_210: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9b936b71f5_0_2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b="1">
                <a:latin typeface="Arial"/>
                <a:ea typeface="Arial"/>
                <a:cs typeface="Arial"/>
                <a:sym typeface="Arial"/>
              </a:rPr>
              <a:t>Goal 1: Target local stakeholders</a:t>
            </a:r>
            <a:endParaRPr sz="1100" b="1">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We aim to target stakeholders whose house is located in close proximity to the project’s site and as a result, they will be centrally affected by the implementation of the proposed project. The shortest drive-time polygon will be imported in our exclusion method and in relation to the Google Ads targeting option “People in or regularly in your targeted locations” we aim to only target local stakeholders.  Additionally, the “ad projection time” option will be utilized to further restrict the pool of stakeholders that are eligible to receive the ad. For instance, since the specified campaign aims to target people that live there, it will be projected between 7 pm and 12 pm, a time period that most companies are closed and consequently employees have returned to their residences. </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So, combining our exclusion method with the available targeting option “people in or regularly in” we are sure that only stakeholders that are centrally affected will be targeted </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31" name="Google Shape;131;g9b936b71f5_0_217: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0af57ab86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b="1">
                <a:latin typeface="Arial"/>
                <a:ea typeface="Arial"/>
                <a:cs typeface="Arial"/>
                <a:sym typeface="Arial"/>
              </a:rPr>
              <a:t>Goal 2: Target nonlocal stakeholders that are related to the transportation project site  </a:t>
            </a:r>
            <a:endParaRPr sz="1100" b="1">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We aim to target migratorily affected stakeholders that regularly commute to the projects’ site. </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The Google Ads targeting option “People in or regularly in your targeted locations”, as its name says, will send advertisements to people that are often in the center (inside the red circle). </a:t>
            </a:r>
            <a:r>
              <a:rPr lang="en-US" sz="1350">
                <a:highlight>
                  <a:schemeClr val="lt1"/>
                </a:highlight>
                <a:latin typeface="Roboto"/>
                <a:ea typeface="Roboto"/>
                <a:cs typeface="Roboto"/>
                <a:sym typeface="Roboto"/>
              </a:rPr>
              <a:t>Instead of showing ads to people only when they are physically located in the targeted location, it will also be possible to send them to people who regularly commute or travel to the targeted locations even when they aren’t physically there. However, if they are not physically in the red circle, they will still have to be inside the bounds of the drive time polygons. If they are outside the outer green ring they are in the excluded regions and there is no way of them receiving the ad no matter how much they travel to the center.</a:t>
            </a: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41" name="Google Shape;141;ga0af57ab86_0_2: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a0af57ab86_0_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The final goal will be to target stakeholders …</a:t>
            </a: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In order to meet this goal both the exclusion and demographic tool will be used </a:t>
            </a: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Again the outer drive-time polygon will be imported in the exclusion tool but now demographic analysis will be added to further identify stakeholders that have a greater interest in the proposed transportation project and are either centrally or </a:t>
            </a:r>
            <a:r>
              <a:rPr lang="en-US" sz="1100" dirty="0" err="1">
                <a:latin typeface="Arial"/>
                <a:ea typeface="Arial"/>
                <a:cs typeface="Arial"/>
                <a:sym typeface="Arial"/>
              </a:rPr>
              <a:t>migratorily</a:t>
            </a:r>
            <a:r>
              <a:rPr lang="en-US" sz="1100" dirty="0">
                <a:latin typeface="Arial"/>
                <a:ea typeface="Arial"/>
                <a:cs typeface="Arial"/>
                <a:sym typeface="Arial"/>
              </a:rPr>
              <a:t> affected.</a:t>
            </a: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As you can see in the graph the red areas are locations that have high concentrations of stakeholders with the specific demographic characteristics we have identified in our literature review. </a:t>
            </a: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spcBef>
                <a:spcPts val="0"/>
              </a:spcBef>
              <a:spcAft>
                <a:spcPts val="0"/>
              </a:spcAft>
              <a:buNone/>
            </a:pPr>
            <a:endParaRPr sz="1100" dirty="0">
              <a:highlight>
                <a:srgbClr val="FFFF00"/>
              </a:highlight>
              <a:latin typeface="Arial"/>
              <a:ea typeface="Arial"/>
              <a:cs typeface="Arial"/>
              <a:sym typeface="Arial"/>
            </a:endParaRPr>
          </a:p>
        </p:txBody>
      </p:sp>
      <p:sp>
        <p:nvSpPr>
          <p:cNvPr id="155" name="Google Shape;155;ga0af57ab86_0_22: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a0af57ab86_0_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It would be very time consuming to individually run the spatial and geographical tools and utilize their results to structure advertising campaigns for several transportation projects. Consequently, Robotic Process Automation will be used to create targeted advertising in the most efficient way. Robotic Process Automation, RPA stands at the process-driven side of the continuum known as Artificial Intelligence. Along with Robotics and Artificial Intelligence technology, scientists and software developers have also constructed programs whose aim is to automate repetitive tasks. </a:t>
            </a: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RPA will call up the corresponding spatial and demographic analysis scripts that will run on ArcGIS Pro. The results of the scripts will be saved locally for future use by the RPA. Then, the  automated script will locate the csv files with the outcome of the analysis and use them as input in order to set up the location targeting and achieve our advertising goals.</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64" name="Google Shape;164;ga0af57ab86_0_39: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0af57ab86_0_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a0af57ab86_0_56: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a0af57ab86_0_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dirty="0">
                <a:latin typeface="Arial"/>
                <a:ea typeface="Arial"/>
                <a:cs typeface="Arial"/>
                <a:sym typeface="Arial"/>
              </a:rPr>
              <a:t>Once the affected and relevant stakeholders have been attracted they will be directed to the </a:t>
            </a:r>
            <a:r>
              <a:rPr lang="en-US" sz="1100" dirty="0" err="1">
                <a:latin typeface="Arial"/>
                <a:ea typeface="Arial"/>
                <a:cs typeface="Arial"/>
                <a:sym typeface="Arial"/>
              </a:rPr>
              <a:t>personalised</a:t>
            </a:r>
            <a:r>
              <a:rPr lang="en-US" sz="1100" dirty="0">
                <a:latin typeface="Arial"/>
                <a:ea typeface="Arial"/>
                <a:cs typeface="Arial"/>
                <a:sym typeface="Arial"/>
              </a:rPr>
              <a:t> Spatial Engagement Portal (SPEP). The SPEP portal will be implemented with ArcGIS Story Maps and Surveys123. Its aim is to provide detailed information and engage the stakeholders with the perceived project outcomes through a user  friendly, highly engaging interface [proposal]. Additionally, the attracted stakeholders will be able to provide their feedback on the project and any suggestions that they may have. Finally, they will be asked to complete a quick survey that will help us evaluate our innovative public outreach and engagement approach.</a:t>
            </a:r>
            <a:endParaRPr sz="1100" dirty="0">
              <a:latin typeface="Arial"/>
              <a:ea typeface="Arial"/>
              <a:cs typeface="Arial"/>
              <a:sym typeface="Arial"/>
            </a:endParaRPr>
          </a:p>
          <a:p>
            <a:pPr marL="0" lvl="0" indent="0" algn="l" rtl="0">
              <a:lnSpc>
                <a:spcPct val="115000"/>
              </a:lnSpc>
              <a:spcBef>
                <a:spcPts val="0"/>
              </a:spcBef>
              <a:spcAft>
                <a:spcPts val="0"/>
              </a:spcAft>
              <a:buNone/>
            </a:pPr>
            <a:endParaRPr sz="1100" dirty="0">
              <a:latin typeface="Arial"/>
              <a:ea typeface="Arial"/>
              <a:cs typeface="Arial"/>
              <a:sym typeface="Arial"/>
            </a:endParaRPr>
          </a:p>
          <a:p>
            <a:pPr marL="0" lvl="0" indent="0" algn="l" rtl="0">
              <a:spcBef>
                <a:spcPts val="0"/>
              </a:spcBef>
              <a:spcAft>
                <a:spcPts val="0"/>
              </a:spcAft>
              <a:buNone/>
            </a:pPr>
            <a:endParaRPr sz="1100" dirty="0">
              <a:highlight>
                <a:srgbClr val="FFFF00"/>
              </a:highlight>
              <a:latin typeface="Arial"/>
              <a:ea typeface="Arial"/>
              <a:cs typeface="Arial"/>
              <a:sym typeface="Arial"/>
            </a:endParaRPr>
          </a:p>
        </p:txBody>
      </p:sp>
      <p:sp>
        <p:nvSpPr>
          <p:cNvPr id="188" name="Google Shape;188;ga0af57ab86_0_6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a0af57ab86_0_8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96" name="Google Shape;196;ga0af57ab86_0_81: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a0af57ab86_0_9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207" name="Google Shape;207;ga0af57ab86_0_9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As a part of the project development phase, the public outreach and engagement stage is one of the most important parts of transportation project planning. At this stage, the public is informed about the future plans, the benefits for the broader community are explained and direct and indirect feedback is gathered. </a:t>
            </a:r>
            <a:r>
              <a:rPr lang="en-US" sz="1100" dirty="0">
                <a:highlight>
                  <a:srgbClr val="FFFF00"/>
                </a:highlight>
                <a:latin typeface="Arial"/>
                <a:ea typeface="Arial"/>
                <a:cs typeface="Arial"/>
                <a:sym typeface="Arial"/>
              </a:rPr>
              <a:t>Organizing and implementing public hearings, while effective, falls short on involving all stakeholder groups who would be affected by the implemented project. One of the reasons for that is the difficulty in identifying and engaging certain transportation project stakeholders.</a:t>
            </a:r>
            <a:endParaRPr sz="1100" dirty="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dirty="0">
              <a:highlight>
                <a:srgbClr val="FFFF00"/>
              </a:highlight>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dirty="0">
                <a:latin typeface="Arial"/>
                <a:ea typeface="Arial"/>
                <a:cs typeface="Arial"/>
                <a:sym typeface="Arial"/>
              </a:rPr>
              <a:t>Data from previous outreach and engagement campaigns has revealed some public representation flaws. Local stakeholders are more likely to attend public hearings compared to those who are commuting stakeholders.  This creates a one-sided perspective that may not reveal the actual value (or lack thereof) of the proposed transportation project.  </a:t>
            </a:r>
            <a:endParaRPr sz="1100" dirty="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dirty="0">
                <a:latin typeface="Arial"/>
                <a:ea typeface="Arial"/>
                <a:cs typeface="Arial"/>
                <a:sym typeface="Arial"/>
              </a:rPr>
              <a:t>Additionally, participation data has revealed that many people get involved in the planning process to push back the actualization of a project simply because they do not want constructions near their location.  Evidently, it is important to identify stakeholders that have honest interest in the outcome of the project.</a:t>
            </a:r>
            <a:endParaRPr sz="1100" dirty="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100" dirty="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dirty="0">
                <a:latin typeface="Arial"/>
                <a:ea typeface="Arial"/>
                <a:cs typeface="Arial"/>
                <a:sym typeface="Arial"/>
              </a:rPr>
              <a:t>The overall purpose and effort of identifying stakeholders and appropriately targeting them is to have an equal, fair, and full representation of people involved with and making decisions for a given transportation project. </a:t>
            </a:r>
            <a:endParaRPr sz="1100" dirty="0">
              <a:latin typeface="Arial"/>
              <a:ea typeface="Arial"/>
              <a:cs typeface="Arial"/>
              <a:sym typeface="Arial"/>
            </a:endParaRPr>
          </a:p>
          <a:p>
            <a:pPr marL="0" lvl="0" indent="0" algn="l" rtl="0">
              <a:spcBef>
                <a:spcPts val="0"/>
              </a:spcBef>
              <a:spcAft>
                <a:spcPts val="0"/>
              </a:spcAft>
              <a:buNone/>
            </a:pPr>
            <a:endParaRPr dirty="0"/>
          </a:p>
        </p:txBody>
      </p:sp>
      <p:sp>
        <p:nvSpPr>
          <p:cNvPr id="42" name="Google Shape;42;p2: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 name="Google Shape;63;p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9b936b71f5_0_1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b="1"/>
              <a:t>Discovery Phase Objective:</a:t>
            </a:r>
            <a:r>
              <a:rPr lang="en-US"/>
              <a:t> Review existing internal and external resources for data, tools, and literature as well as public involvement procedures. </a:t>
            </a:r>
            <a:endParaRPr/>
          </a:p>
          <a:p>
            <a:pPr marL="0" lvl="0" indent="0" algn="l" rtl="0">
              <a:lnSpc>
                <a:spcPct val="115000"/>
              </a:lnSpc>
              <a:spcBef>
                <a:spcPts val="0"/>
              </a:spcBef>
              <a:spcAft>
                <a:spcPts val="0"/>
              </a:spcAft>
              <a:buClr>
                <a:schemeClr val="dk1"/>
              </a:buClr>
              <a:buSzPts val="1100"/>
              <a:buFont typeface="Arial"/>
              <a:buNone/>
            </a:pPr>
            <a:r>
              <a:rPr lang="en-US" b="1"/>
              <a:t>Creation Phase Objective:</a:t>
            </a:r>
            <a:r>
              <a:rPr lang="en-US"/>
              <a:t> Provide NCDOT with geospatial analysis tools, targeted public engagement strategies, and an interactive spatial public engagement portal to increase effectiveness of outreach activities with stakeholders with variety of views.</a:t>
            </a:r>
            <a:endParaRPr/>
          </a:p>
          <a:p>
            <a:pPr marL="0" lvl="0" indent="0" algn="l" rtl="0">
              <a:lnSpc>
                <a:spcPct val="115000"/>
              </a:lnSpc>
              <a:spcBef>
                <a:spcPts val="0"/>
              </a:spcBef>
              <a:spcAft>
                <a:spcPts val="0"/>
              </a:spcAft>
              <a:buClr>
                <a:schemeClr val="dk1"/>
              </a:buClr>
              <a:buSzPts val="1100"/>
              <a:buFont typeface="Arial"/>
              <a:buNone/>
            </a:pPr>
            <a:r>
              <a:rPr lang="en-US" b="1"/>
              <a:t>Implementation Phase Objective:</a:t>
            </a:r>
            <a:r>
              <a:rPr lang="en-US"/>
              <a:t> Implement tools, strategies and engagement portal created in previous phase for pilot projects and investigate their effectiveness.</a:t>
            </a:r>
            <a:endParaRPr/>
          </a:p>
          <a:p>
            <a:pPr marL="0" lvl="0" indent="0" algn="l" rtl="0">
              <a:lnSpc>
                <a:spcPct val="115000"/>
              </a:lnSpc>
              <a:spcBef>
                <a:spcPts val="0"/>
              </a:spcBef>
              <a:spcAft>
                <a:spcPts val="0"/>
              </a:spcAft>
              <a:buClr>
                <a:schemeClr val="dk1"/>
              </a:buClr>
              <a:buSzPts val="1100"/>
              <a:buFont typeface="Arial"/>
              <a:buNone/>
            </a:pPr>
            <a:r>
              <a:rPr lang="en-US" b="1"/>
              <a:t>Transfer Phase Objective:</a:t>
            </a:r>
            <a:r>
              <a:rPr lang="en-US"/>
              <a:t> Integrate geospatial analysis tools and public engagement strategies into existing workflows through training. If not possible, recommend new workflows. </a:t>
            </a:r>
            <a:endParaRPr/>
          </a:p>
          <a:p>
            <a:pPr marL="0" lvl="0" indent="0" algn="l" rtl="0">
              <a:spcBef>
                <a:spcPts val="0"/>
              </a:spcBef>
              <a:spcAft>
                <a:spcPts val="0"/>
              </a:spcAft>
              <a:buNone/>
            </a:pPr>
            <a:endParaRPr/>
          </a:p>
        </p:txBody>
      </p:sp>
      <p:sp>
        <p:nvSpPr>
          <p:cNvPr id="72" name="Google Shape;72;g9b936b71f5_0_151: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9b936b71f5_0_1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he answer to this question is rooted in location and demographic analysis. </a:t>
            </a: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Here is an overview of the public outreach and engagement method we developed to efficiently identify and target affected transportation stakeholders</a:t>
            </a: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Multiple online advertising campaigns will be created by an automation tool called RPA. Demographic concentration analysis in conjunction with spatial analysis will be used to determine the areas of interest. Finally, targeted stakeholders will be directed to a personalized portal that will inform them about the proposed project. They will also be able to express their opinion by submitting a form. </a:t>
            </a:r>
            <a:endParaRPr sz="1100">
              <a:latin typeface="Arial"/>
              <a:ea typeface="Arial"/>
              <a:cs typeface="Arial"/>
              <a:sym typeface="Arial"/>
            </a:endParaRPr>
          </a:p>
          <a:p>
            <a:pPr marL="0" lvl="0" indent="0" algn="l" rtl="0">
              <a:spcBef>
                <a:spcPts val="0"/>
              </a:spcBef>
              <a:spcAft>
                <a:spcPts val="0"/>
              </a:spcAft>
              <a:buNone/>
            </a:pPr>
            <a:endParaRPr/>
          </a:p>
        </p:txBody>
      </p:sp>
      <p:sp>
        <p:nvSpPr>
          <p:cNvPr id="80" name="Google Shape;80;g9b936b71f5_0_161: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9b936b71f5_0_17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Our tool will use Network analysis and driving polygons with demographic data that has been previously created (Pala, Xena, 2019). </a:t>
            </a:r>
            <a:r>
              <a:rPr lang="en-US" sz="1100">
                <a:highlight>
                  <a:srgbClr val="FFFF00"/>
                </a:highlight>
                <a:latin typeface="Arial"/>
                <a:ea typeface="Arial"/>
                <a:cs typeface="Arial"/>
                <a:sym typeface="Arial"/>
              </a:rPr>
              <a:t>We aim to utilize those driving polygons to determine the locations of interest by further spatial and demographic analysis.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highlight>
                  <a:srgbClr val="FFFF00"/>
                </a:highlight>
                <a:latin typeface="Arial"/>
                <a:ea typeface="Arial"/>
                <a:cs typeface="Arial"/>
                <a:sym typeface="Arial"/>
              </a:rPr>
              <a:t>Drive-time polygons basically depict how far someone can reach in a specified amount of time if he or she is driving under the speed limits.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The initial phase was to collect relevant data to conduct network analysis. Road data was collected from different categories to form the transportation network. Moreover, demographic data from the American Community Survey (ACS) was incorporated to estimate the population of a specific demographic category within the borders of the driving polygon. Finally, the project’s location was used as the center of the driving polygons (Figure 1). </a:t>
            </a:r>
            <a:endParaRPr sz="1100">
              <a:latin typeface="Arial"/>
              <a:ea typeface="Arial"/>
              <a:cs typeface="Arial"/>
              <a:sym typeface="Arial"/>
            </a:endParaRPr>
          </a:p>
          <a:p>
            <a:pPr marL="0" lvl="0" indent="0" algn="l" rtl="0">
              <a:spcBef>
                <a:spcPts val="0"/>
              </a:spcBef>
              <a:spcAft>
                <a:spcPts val="0"/>
              </a:spcAft>
              <a:buNone/>
            </a:pPr>
            <a:endParaRPr/>
          </a:p>
        </p:txBody>
      </p:sp>
      <p:sp>
        <p:nvSpPr>
          <p:cNvPr id="88" name="Google Shape;88;g9b936b71f5_0_17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9b936b71f5_0_17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Our tool will use Network analysis and driving polygons with demographic data that has been previously created (Pala, Xena, 2019). </a:t>
            </a:r>
            <a:r>
              <a:rPr lang="en-US" sz="1100">
                <a:highlight>
                  <a:srgbClr val="FFFF00"/>
                </a:highlight>
                <a:latin typeface="Arial"/>
                <a:ea typeface="Arial"/>
                <a:cs typeface="Arial"/>
                <a:sym typeface="Arial"/>
              </a:rPr>
              <a:t>We aim to utilize those driving polygons to determine the locations of interest by further spatial and demographic analysis.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highlight>
                  <a:srgbClr val="FFFF00"/>
                </a:highlight>
                <a:latin typeface="Arial"/>
                <a:ea typeface="Arial"/>
                <a:cs typeface="Arial"/>
                <a:sym typeface="Arial"/>
              </a:rPr>
              <a:t>Drive-time polygons basically depict how far someone can reach in a specified amount of time if he or she is driving under the speed limits.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The initial phase was to collect relevant data to conduct network analysis. Road data was collected from different categories to form the transportation network. Moreover, demographic data from the American Community Survey (ACS) was incorporated to estimate the population of a specific demographic category within the borders of the driving polygon. Finally, the project’s location was used as the center of the driving polygons (Figure 1). </a:t>
            </a:r>
            <a:endParaRPr sz="1100">
              <a:latin typeface="Arial"/>
              <a:ea typeface="Arial"/>
              <a:cs typeface="Arial"/>
              <a:sym typeface="Arial"/>
            </a:endParaRPr>
          </a:p>
          <a:p>
            <a:pPr marL="0" lvl="0" indent="0" algn="l" rtl="0">
              <a:spcBef>
                <a:spcPts val="0"/>
              </a:spcBef>
              <a:spcAft>
                <a:spcPts val="0"/>
              </a:spcAft>
              <a:buNone/>
            </a:pPr>
            <a:endParaRPr/>
          </a:p>
        </p:txBody>
      </p:sp>
      <p:sp>
        <p:nvSpPr>
          <p:cNvPr id="88" name="Google Shape;88;g9b936b71f5_0_17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86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9b936b71f5_0_18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100">
                <a:latin typeface="Arial"/>
                <a:ea typeface="Arial"/>
                <a:cs typeface="Arial"/>
                <a:sym typeface="Arial"/>
              </a:rPr>
              <a:t>Our tool will use Network analysis and driving polygons with demographic data that has been previously created (Pala, Xena, 2019). </a:t>
            </a:r>
            <a:r>
              <a:rPr lang="en-US" sz="1100">
                <a:highlight>
                  <a:srgbClr val="FFFF00"/>
                </a:highlight>
                <a:latin typeface="Arial"/>
                <a:ea typeface="Arial"/>
                <a:cs typeface="Arial"/>
                <a:sym typeface="Arial"/>
              </a:rPr>
              <a:t>We aim to utilize those driving polygons to determine the locations of interest by further spatial and demographic analysis.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None/>
            </a:pP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None/>
            </a:pPr>
            <a:r>
              <a:rPr lang="en-US" sz="1100">
                <a:highlight>
                  <a:srgbClr val="FFFF00"/>
                </a:highlight>
                <a:latin typeface="Arial"/>
                <a:ea typeface="Arial"/>
                <a:cs typeface="Arial"/>
                <a:sym typeface="Arial"/>
              </a:rPr>
              <a:t>Drive-time polygons basically depict how far someone can reach in a specified amount of time if he or she is driving under the speed limits.</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15000"/>
              </a:lnSpc>
              <a:spcBef>
                <a:spcPts val="0"/>
              </a:spcBef>
              <a:spcAft>
                <a:spcPts val="0"/>
              </a:spcAft>
              <a:buNone/>
            </a:pPr>
            <a:r>
              <a:rPr lang="en-US" sz="1100">
                <a:latin typeface="Arial"/>
                <a:ea typeface="Arial"/>
                <a:cs typeface="Arial"/>
                <a:sym typeface="Arial"/>
              </a:rPr>
              <a:t>The initial phase was to collect relevant data to conduct network analysis. Road data was collected from different categories to form the transportation network. Moreover, demographic data from the American Community Survey (ACS) was incorporated to estimate the population of a specific demographic category within the borders of the driving polygon. Finally, the project’s location was used as the center of the driving polygons (Figure 1). </a:t>
            </a:r>
            <a:endParaRPr sz="1100">
              <a:latin typeface="Arial"/>
              <a:ea typeface="Arial"/>
              <a:cs typeface="Arial"/>
              <a:sym typeface="Arial"/>
            </a:endParaRPr>
          </a:p>
          <a:p>
            <a:pPr marL="0" lvl="0" indent="0" algn="l" rtl="0">
              <a:spcBef>
                <a:spcPts val="0"/>
              </a:spcBef>
              <a:spcAft>
                <a:spcPts val="0"/>
              </a:spcAft>
              <a:buNone/>
            </a:pPr>
            <a:endParaRPr/>
          </a:p>
        </p:txBody>
      </p:sp>
      <p:sp>
        <p:nvSpPr>
          <p:cNvPr id="96" name="Google Shape;96;g9b936b71f5_0_184: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9b936b71f5_0_19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100">
                <a:highlight>
                  <a:srgbClr val="FFFF00"/>
                </a:highlight>
                <a:latin typeface="Arial"/>
                <a:ea typeface="Arial"/>
                <a:cs typeface="Arial"/>
                <a:sym typeface="Arial"/>
              </a:rPr>
              <a:t>The drive-time polygons will be used to identify the regions of interest for a specified transportation project.  The outer drive-time polygon will determine the last area for targeting. Everything outside of that border will be considered irrelevant for targeting and as a result, will be excluded. We assume that people outside that region won’t be affected since they are far away from the project’s site (more than an hour away). </a:t>
            </a:r>
            <a:endParaRPr sz="1100">
              <a:highlight>
                <a:srgbClr val="FFFF00"/>
              </a:highlight>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100">
                <a:latin typeface="Arial"/>
                <a:ea typeface="Arial"/>
                <a:cs typeface="Arial"/>
                <a:sym typeface="Arial"/>
              </a:rPr>
              <a:t>The most effective way to map the drive-time polygons as accurately as possible is by the use of Zip Codes. Our location script, firstly identifies what Zipcodes have their center in the driving polygon.. Then,the rest of North Carolina Zip Codes that are not within the boundaries of the polygon are marked for exclusion. Because Zip Codes spread out across multiple counties it was not viable to exclude broader geographic groups after we have identified the zip codes that map the drive-time polygons. Finally, all the other states and countries will be excluded to give us the final area of interest. </a:t>
            </a:r>
            <a:endParaRPr sz="11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0"/>
              </a:spcBef>
              <a:spcAft>
                <a:spcPts val="0"/>
              </a:spcAft>
              <a:buNone/>
            </a:pPr>
            <a:endParaRPr sz="1100">
              <a:highlight>
                <a:srgbClr val="FFFF00"/>
              </a:highlight>
              <a:latin typeface="Arial"/>
              <a:ea typeface="Arial"/>
              <a:cs typeface="Arial"/>
              <a:sym typeface="Arial"/>
            </a:endParaRPr>
          </a:p>
        </p:txBody>
      </p:sp>
      <p:sp>
        <p:nvSpPr>
          <p:cNvPr id="104" name="Google Shape;104;g9b936b71f5_0_193:notes"/>
          <p:cNvSpPr>
            <a:spLocks noGrp="1" noRot="1" noChangeAspect="1"/>
          </p:cNvSpPr>
          <p:nvPr>
            <p:ph type="sldImg" idx="2"/>
          </p:nvPr>
        </p:nvSpPr>
        <p:spPr>
          <a:xfrm>
            <a:off x="457200" y="685800"/>
            <a:ext cx="59436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4"/>
        <p:cNvGrpSpPr/>
        <p:nvPr/>
      </p:nvGrpSpPr>
      <p:grpSpPr>
        <a:xfrm>
          <a:off x="0" y="0"/>
          <a:ext cx="0" cy="0"/>
          <a:chOff x="0" y="0"/>
          <a:chExt cx="0" cy="0"/>
        </a:xfrm>
      </p:grpSpPr>
      <p:pic>
        <p:nvPicPr>
          <p:cNvPr id="15" name="Google Shape;15;p5" descr="NCDOT_PowerPoint_Template-02.jpg"/>
          <p:cNvPicPr preferRelativeResize="0"/>
          <p:nvPr/>
        </p:nvPicPr>
        <p:blipFill rotWithShape="1">
          <a:blip r:embed="rId2">
            <a:alphaModFix/>
          </a:blip>
          <a:srcRect/>
          <a:stretch/>
        </p:blipFill>
        <p:spPr>
          <a:xfrm>
            <a:off x="0" y="0"/>
            <a:ext cx="11887200" cy="6858000"/>
          </a:xfrm>
          <a:prstGeom prst="rect">
            <a:avLst/>
          </a:prstGeom>
          <a:noFill/>
          <a:ln>
            <a:noFill/>
          </a:ln>
        </p:spPr>
      </p:pic>
      <p:sp>
        <p:nvSpPr>
          <p:cNvPr id="16" name="Google Shape;16;p5"/>
          <p:cNvSpPr txBox="1">
            <a:spLocks noGrp="1"/>
          </p:cNvSpPr>
          <p:nvPr>
            <p:ph type="ctrTitle"/>
          </p:nvPr>
        </p:nvSpPr>
        <p:spPr>
          <a:xfrm>
            <a:off x="517294" y="3831921"/>
            <a:ext cx="10753529" cy="1219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595959"/>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5"/>
          <p:cNvSpPr txBox="1">
            <a:spLocks noGrp="1"/>
          </p:cNvSpPr>
          <p:nvPr>
            <p:ph type="subTitle" idx="1"/>
          </p:nvPr>
        </p:nvSpPr>
        <p:spPr>
          <a:xfrm>
            <a:off x="517295" y="5105400"/>
            <a:ext cx="8321040" cy="660400"/>
          </a:xfrm>
          <a:prstGeom prst="rect">
            <a:avLst/>
          </a:prstGeom>
          <a:noFill/>
          <a:ln>
            <a:noFill/>
          </a:ln>
        </p:spPr>
        <p:txBody>
          <a:bodyPr spcFirstLastPara="1" wrap="square" lIns="91425" tIns="45700" rIns="91425" bIns="45700" anchor="t" anchorCtr="0">
            <a:noAutofit/>
          </a:bodyPr>
          <a:lstStyle>
            <a:lvl1pPr lvl="0" algn="l">
              <a:spcBef>
                <a:spcPts val="640"/>
              </a:spcBef>
              <a:spcAft>
                <a:spcPts val="0"/>
              </a:spcAft>
              <a:buClr>
                <a:srgbClr val="595959"/>
              </a:buClr>
              <a:buSzPts val="3200"/>
              <a:buNone/>
              <a:defRPr>
                <a:solidFill>
                  <a:srgbClr val="595959"/>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5"/>
          <p:cNvSpPr txBox="1">
            <a:spLocks noGrp="1"/>
          </p:cNvSpPr>
          <p:nvPr>
            <p:ph type="body" idx="2"/>
          </p:nvPr>
        </p:nvSpPr>
        <p:spPr>
          <a:xfrm>
            <a:off x="518003" y="5854700"/>
            <a:ext cx="8645048" cy="546100"/>
          </a:xfrm>
          <a:prstGeom prst="rect">
            <a:avLst/>
          </a:prstGeom>
          <a:noFill/>
          <a:ln>
            <a:noFill/>
          </a:ln>
        </p:spPr>
        <p:txBody>
          <a:bodyPr spcFirstLastPara="1" wrap="square" lIns="91425" tIns="45700" rIns="91425" bIns="45700" anchor="t" anchorCtr="0">
            <a:noAutofit/>
          </a:bodyPr>
          <a:lstStyle>
            <a:lvl1pPr marL="457200" lvl="0" indent="-228600" algn="l">
              <a:spcBef>
                <a:spcPts val="640"/>
              </a:spcBef>
              <a:spcAft>
                <a:spcPts val="0"/>
              </a:spcAft>
              <a:buClr>
                <a:srgbClr val="595959"/>
              </a:buClr>
              <a:buSzPts val="3200"/>
              <a:buNone/>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9" name="Google Shape;19;p5"/>
          <p:cNvSpPr txBox="1"/>
          <p:nvPr/>
        </p:nvSpPr>
        <p:spPr>
          <a:xfrm>
            <a:off x="5667632" y="1454295"/>
            <a:ext cx="5603191" cy="461665"/>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FF0000"/>
              </a:buClr>
              <a:buSzPts val="2400"/>
              <a:buFont typeface="Raleway"/>
              <a:buNone/>
            </a:pPr>
            <a:r>
              <a:rPr lang="en-US" sz="2400" b="1" i="1" u="none" strike="noStrike" cap="none">
                <a:solidFill>
                  <a:srgbClr val="FF0000"/>
                </a:solidFill>
                <a:latin typeface="Raleway"/>
                <a:ea typeface="Raleway"/>
                <a:cs typeface="Raleway"/>
                <a:sym typeface="Raleway"/>
              </a:rPr>
              <a:t>Research &amp; Innovation Summit – 2020</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amp; Media">
  <p:cSld name="Title, Text &amp; Media">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594360" y="469900"/>
            <a:ext cx="1069848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595959"/>
                </a:solidFill>
                <a:latin typeface="Arial"/>
                <a:ea typeface="Arial"/>
                <a:cs typeface="Arial"/>
                <a:sym typeface="Aria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2" name="Google Shape;22;p6"/>
          <p:cNvSpPr txBox="1">
            <a:spLocks noGrp="1"/>
          </p:cNvSpPr>
          <p:nvPr>
            <p:ph type="body" idx="1"/>
          </p:nvPr>
        </p:nvSpPr>
        <p:spPr>
          <a:xfrm>
            <a:off x="6290311" y="88900"/>
            <a:ext cx="5002530" cy="273050"/>
          </a:xfrm>
          <a:prstGeom prst="rect">
            <a:avLst/>
          </a:prstGeom>
          <a:noFill/>
          <a:ln>
            <a:noFill/>
          </a:ln>
        </p:spPr>
        <p:txBody>
          <a:bodyPr spcFirstLastPara="1" wrap="square" lIns="91425" tIns="45700" rIns="91425" bIns="45700" anchor="t" anchorCtr="0">
            <a:noAutofit/>
          </a:bodyPr>
          <a:lstStyle>
            <a:lvl1pPr marL="457200" lvl="0" indent="-228600" algn="r">
              <a:spcBef>
                <a:spcPts val="280"/>
              </a:spcBef>
              <a:spcAft>
                <a:spcPts val="0"/>
              </a:spcAft>
              <a:buClr>
                <a:schemeClr val="lt1"/>
              </a:buClr>
              <a:buSzPts val="1400"/>
              <a:buNone/>
              <a:defRPr sz="1400">
                <a:solidFill>
                  <a:schemeClr val="lt1"/>
                </a:solidFill>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 name="Google Shape;23;p6"/>
          <p:cNvSpPr txBox="1">
            <a:spLocks noGrp="1"/>
          </p:cNvSpPr>
          <p:nvPr>
            <p:ph type="body" idx="2"/>
          </p:nvPr>
        </p:nvSpPr>
        <p:spPr>
          <a:xfrm>
            <a:off x="594360" y="1752600"/>
            <a:ext cx="10698480" cy="451485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rgbClr val="595959"/>
              </a:buClr>
              <a:buSzPts val="1800"/>
              <a:buChar char="•"/>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6"/>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7F7F7F"/>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7F7F7F"/>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7F7F7F"/>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7F7F7F"/>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7F7F7F"/>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7F7F7F"/>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7F7F7F"/>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7F7F7F"/>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5"/>
        <p:cNvGrpSpPr/>
        <p:nvPr/>
      </p:nvGrpSpPr>
      <p:grpSpPr>
        <a:xfrm>
          <a:off x="0" y="0"/>
          <a:ext cx="0" cy="0"/>
          <a:chOff x="0" y="0"/>
          <a:chExt cx="0" cy="0"/>
        </a:xfrm>
      </p:grpSpPr>
      <p:sp>
        <p:nvSpPr>
          <p:cNvPr id="26" name="Google Shape;26;p7"/>
          <p:cNvSpPr txBox="1">
            <a:spLocks noGrp="1"/>
          </p:cNvSpPr>
          <p:nvPr>
            <p:ph type="body" idx="1"/>
          </p:nvPr>
        </p:nvSpPr>
        <p:spPr>
          <a:xfrm>
            <a:off x="6290311" y="88901"/>
            <a:ext cx="5002530" cy="263525"/>
          </a:xfrm>
          <a:prstGeom prst="rect">
            <a:avLst/>
          </a:prstGeom>
          <a:noFill/>
          <a:ln>
            <a:noFill/>
          </a:ln>
        </p:spPr>
        <p:txBody>
          <a:bodyPr spcFirstLastPara="1" wrap="square" lIns="91425" tIns="45700" rIns="91425" bIns="45700" anchor="t" anchorCtr="0">
            <a:noAutofit/>
          </a:bodyPr>
          <a:lstStyle>
            <a:lvl1pPr marL="457200" lvl="0" indent="-228600" algn="r">
              <a:spcBef>
                <a:spcPts val="280"/>
              </a:spcBef>
              <a:spcAft>
                <a:spcPts val="0"/>
              </a:spcAft>
              <a:buClr>
                <a:schemeClr val="lt1"/>
              </a:buClr>
              <a:buSzPts val="1400"/>
              <a:buNone/>
              <a:defRPr sz="1400">
                <a:solidFill>
                  <a:schemeClr val="lt1"/>
                </a:solidFill>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7"/>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7F7F7F"/>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7F7F7F"/>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7F7F7F"/>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7F7F7F"/>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7F7F7F"/>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7F7F7F"/>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7F7F7F"/>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7F7F7F"/>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Text Only">
  <p:cSld name="Title &amp; Text Only">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594360" y="469900"/>
            <a:ext cx="1069848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595959"/>
                </a:solidFill>
                <a:latin typeface="Arial"/>
                <a:ea typeface="Arial"/>
                <a:cs typeface="Arial"/>
                <a:sym typeface="Aria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0" name="Google Shape;30;p8"/>
          <p:cNvSpPr txBox="1">
            <a:spLocks noGrp="1"/>
          </p:cNvSpPr>
          <p:nvPr>
            <p:ph type="body" idx="1"/>
          </p:nvPr>
        </p:nvSpPr>
        <p:spPr>
          <a:xfrm>
            <a:off x="594360" y="1733551"/>
            <a:ext cx="10698480" cy="4524375"/>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rgbClr val="595959"/>
              </a:buClr>
              <a:buSzPts val="1800"/>
              <a:buChar char="•"/>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 name="Google Shape;31;p8"/>
          <p:cNvSpPr txBox="1">
            <a:spLocks noGrp="1"/>
          </p:cNvSpPr>
          <p:nvPr>
            <p:ph type="body" idx="2"/>
          </p:nvPr>
        </p:nvSpPr>
        <p:spPr>
          <a:xfrm>
            <a:off x="6290311" y="88900"/>
            <a:ext cx="5002530" cy="273050"/>
          </a:xfrm>
          <a:prstGeom prst="rect">
            <a:avLst/>
          </a:prstGeom>
          <a:noFill/>
          <a:ln>
            <a:noFill/>
          </a:ln>
        </p:spPr>
        <p:txBody>
          <a:bodyPr spcFirstLastPara="1" wrap="square" lIns="91425" tIns="45700" rIns="91425" bIns="45700" anchor="t" anchorCtr="0">
            <a:noAutofit/>
          </a:bodyPr>
          <a:lstStyle>
            <a:lvl1pPr marL="457200" lvl="0" indent="-228600" algn="r">
              <a:spcBef>
                <a:spcPts val="280"/>
              </a:spcBef>
              <a:spcAft>
                <a:spcPts val="0"/>
              </a:spcAft>
              <a:buClr>
                <a:schemeClr val="lt1"/>
              </a:buClr>
              <a:buSzPts val="1400"/>
              <a:buNone/>
              <a:defRPr sz="1400">
                <a:solidFill>
                  <a:schemeClr val="lt1"/>
                </a:solidFill>
              </a:defRPr>
            </a:lvl1pPr>
            <a:lvl2pPr marL="914400" lvl="1" indent="-342900" algn="l">
              <a:spcBef>
                <a:spcPts val="360"/>
              </a:spcBef>
              <a:spcAft>
                <a:spcPts val="0"/>
              </a:spcAft>
              <a:buClr>
                <a:srgbClr val="595959"/>
              </a:buClr>
              <a:buSzPts val="1800"/>
              <a:buChar char="–"/>
              <a:defRPr/>
            </a:lvl2pPr>
            <a:lvl3pPr marL="1371600" lvl="2" indent="-342900" algn="l">
              <a:spcBef>
                <a:spcPts val="360"/>
              </a:spcBef>
              <a:spcAft>
                <a:spcPts val="0"/>
              </a:spcAft>
              <a:buClr>
                <a:srgbClr val="595959"/>
              </a:buClr>
              <a:buSzPts val="1800"/>
              <a:buChar char="•"/>
              <a:defRPr/>
            </a:lvl3pPr>
            <a:lvl4pPr marL="1828800" lvl="3" indent="-342900" algn="l">
              <a:spcBef>
                <a:spcPts val="360"/>
              </a:spcBef>
              <a:spcAft>
                <a:spcPts val="0"/>
              </a:spcAft>
              <a:buClr>
                <a:srgbClr val="595959"/>
              </a:buClr>
              <a:buSzPts val="1800"/>
              <a:buChar char="–"/>
              <a:defRPr/>
            </a:lvl4pPr>
            <a:lvl5pPr marL="2286000" lvl="4" indent="-342900" algn="l">
              <a:spcBef>
                <a:spcPts val="360"/>
              </a:spcBef>
              <a:spcAft>
                <a:spcPts val="0"/>
              </a:spcAft>
              <a:buClr>
                <a:srgbClr val="595959"/>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8"/>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7F7F7F"/>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7F7F7F"/>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7F7F7F"/>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7F7F7F"/>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7F7F7F"/>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7F7F7F"/>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7F7F7F"/>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7F7F7F"/>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4" descr="NCDOT_PowerPoint_Template-01.jpg"/>
          <p:cNvPicPr preferRelativeResize="0"/>
          <p:nvPr/>
        </p:nvPicPr>
        <p:blipFill rotWithShape="1">
          <a:blip r:embed="rId6">
            <a:alphaModFix/>
          </a:blip>
          <a:srcRect/>
          <a:stretch/>
        </p:blipFill>
        <p:spPr>
          <a:xfrm>
            <a:off x="0" y="0"/>
            <a:ext cx="11887200" cy="6858000"/>
          </a:xfrm>
          <a:prstGeom prst="rect">
            <a:avLst/>
          </a:prstGeom>
          <a:noFill/>
          <a:ln>
            <a:noFill/>
          </a:ln>
        </p:spPr>
      </p:pic>
      <p:sp>
        <p:nvSpPr>
          <p:cNvPr id="11" name="Google Shape;11;p4"/>
          <p:cNvSpPr txBox="1">
            <a:spLocks noGrp="1"/>
          </p:cNvSpPr>
          <p:nvPr>
            <p:ph type="title"/>
          </p:nvPr>
        </p:nvSpPr>
        <p:spPr>
          <a:xfrm>
            <a:off x="594360" y="469900"/>
            <a:ext cx="1069848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rgbClr val="595959"/>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rgbClr val="595959"/>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rgbClr val="595959"/>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rgbClr val="595959"/>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rgbClr val="595959"/>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1"/>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1"/>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1"/>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1"/>
                </a:solidFill>
                <a:latin typeface="Arial"/>
                <a:ea typeface="Arial"/>
                <a:cs typeface="Arial"/>
                <a:sym typeface="Arial"/>
              </a:defRPr>
            </a:lvl9pPr>
          </a:lstStyle>
          <a:p>
            <a:endParaRPr/>
          </a:p>
        </p:txBody>
      </p:sp>
      <p:sp>
        <p:nvSpPr>
          <p:cNvPr id="12" name="Google Shape;12;p4"/>
          <p:cNvSpPr txBox="1">
            <a:spLocks noGrp="1"/>
          </p:cNvSpPr>
          <p:nvPr>
            <p:ph type="body" idx="1"/>
          </p:nvPr>
        </p:nvSpPr>
        <p:spPr>
          <a:xfrm>
            <a:off x="594360" y="1795463"/>
            <a:ext cx="1069848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rgbClr val="595959"/>
              </a:buClr>
              <a:buSzPts val="3200"/>
              <a:buFont typeface="Arial"/>
              <a:buChar char="•"/>
              <a:defRPr sz="3200" b="0" i="0" u="none" strike="noStrike" cap="none">
                <a:solidFill>
                  <a:srgbClr val="595959"/>
                </a:solidFill>
                <a:latin typeface="Arial"/>
                <a:ea typeface="Arial"/>
                <a:cs typeface="Arial"/>
                <a:sym typeface="Arial"/>
              </a:defRPr>
            </a:lvl1pPr>
            <a:lvl2pPr marL="914400" marR="0" lvl="1" indent="-406400" algn="l" rtl="0">
              <a:spcBef>
                <a:spcPts val="560"/>
              </a:spcBef>
              <a:spcAft>
                <a:spcPts val="0"/>
              </a:spcAft>
              <a:buClr>
                <a:srgbClr val="595959"/>
              </a:buClr>
              <a:buSzPts val="2800"/>
              <a:buFont typeface="Arial"/>
              <a:buChar char="–"/>
              <a:defRPr sz="2800" b="0" i="0" u="none" strike="noStrike" cap="none">
                <a:solidFill>
                  <a:srgbClr val="595959"/>
                </a:solidFill>
                <a:latin typeface="Arial"/>
                <a:ea typeface="Arial"/>
                <a:cs typeface="Arial"/>
                <a:sym typeface="Arial"/>
              </a:defRPr>
            </a:lvl2pPr>
            <a:lvl3pPr marL="1371600" marR="0" lvl="2" indent="-381000" algn="l" rtl="0">
              <a:spcBef>
                <a:spcPts val="480"/>
              </a:spcBef>
              <a:spcAft>
                <a:spcPts val="0"/>
              </a:spcAft>
              <a:buClr>
                <a:srgbClr val="595959"/>
              </a:buClr>
              <a:buSzPts val="2400"/>
              <a:buFont typeface="Arial"/>
              <a:buChar char="•"/>
              <a:defRPr sz="2400" b="0" i="0" u="none" strike="noStrike" cap="none">
                <a:solidFill>
                  <a:srgbClr val="595959"/>
                </a:solidFill>
                <a:latin typeface="Arial"/>
                <a:ea typeface="Arial"/>
                <a:cs typeface="Arial"/>
                <a:sym typeface="Arial"/>
              </a:defRPr>
            </a:lvl3pPr>
            <a:lvl4pPr marL="1828800" marR="0" lvl="3" indent="-355600" algn="l" rtl="0">
              <a:spcBef>
                <a:spcPts val="400"/>
              </a:spcBef>
              <a:spcAft>
                <a:spcPts val="0"/>
              </a:spcAft>
              <a:buClr>
                <a:srgbClr val="595959"/>
              </a:buClr>
              <a:buSzPts val="2000"/>
              <a:buFont typeface="Arial"/>
              <a:buChar char="–"/>
              <a:defRPr sz="2000" b="0" i="0" u="none" strike="noStrike" cap="none">
                <a:solidFill>
                  <a:srgbClr val="595959"/>
                </a:solidFill>
                <a:latin typeface="Arial"/>
                <a:ea typeface="Arial"/>
                <a:cs typeface="Arial"/>
                <a:sym typeface="Arial"/>
              </a:defRPr>
            </a:lvl4pPr>
            <a:lvl5pPr marL="2286000" marR="0" lvl="4" indent="-355600" algn="l" rtl="0">
              <a:spcBef>
                <a:spcPts val="400"/>
              </a:spcBef>
              <a:spcAft>
                <a:spcPts val="0"/>
              </a:spcAft>
              <a:buClr>
                <a:srgbClr val="595959"/>
              </a:buClr>
              <a:buSzPts val="2000"/>
              <a:buFont typeface="Arial"/>
              <a:buChar char="»"/>
              <a:defRPr sz="2000" b="0" i="0" u="none" strike="noStrike" cap="none">
                <a:solidFill>
                  <a:srgbClr val="595959"/>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 name="Google Shape;13;p4"/>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7F7F7F"/>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7F7F7F"/>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7F7F7F"/>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7F7F7F"/>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7F7F7F"/>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7F7F7F"/>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7F7F7F"/>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7F7F7F"/>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opala@ncsu.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orfanidisg2@winthrop.edu"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drive.google.com/file/d/1zVTWHk4WqBh-jamJRz4FXJz9wJa1qYck/view"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hyperlink" Target="https://www.youtube.com/watch?v=34KNasYnAio" TargetMode="External"/><Relationship Id="rId4" Type="http://schemas.openxmlformats.org/officeDocument/2006/relationships/hyperlink" Target="https://storymaps.arcgis.com/stories/fb44c65bc2c84308a110c818f3e10c65"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hyperlink" Target="mailto:opala@ncsu.edu" TargetMode="Externa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Google Shape;37;p1"/>
          <p:cNvSpPr txBox="1">
            <a:spLocks noGrp="1"/>
          </p:cNvSpPr>
          <p:nvPr>
            <p:ph type="ctrTitle"/>
          </p:nvPr>
        </p:nvSpPr>
        <p:spPr>
          <a:xfrm>
            <a:off x="517294" y="3641182"/>
            <a:ext cx="10753529" cy="93642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900" dirty="0"/>
              <a:t>Effective Identification and Engagement of Transportation Stakeholders Using Geospatial Analytics and Online Advertising </a:t>
            </a:r>
            <a:endParaRPr sz="2900" dirty="0"/>
          </a:p>
        </p:txBody>
      </p:sp>
      <p:sp>
        <p:nvSpPr>
          <p:cNvPr id="38" name="Google Shape;38;p1"/>
          <p:cNvSpPr txBox="1">
            <a:spLocks noGrp="1"/>
          </p:cNvSpPr>
          <p:nvPr>
            <p:ph type="subTitle" idx="1"/>
          </p:nvPr>
        </p:nvSpPr>
        <p:spPr>
          <a:xfrm>
            <a:off x="562174" y="4555752"/>
            <a:ext cx="8321040" cy="660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595959"/>
              </a:buClr>
              <a:buSzPts val="3200"/>
              <a:buNone/>
            </a:pPr>
            <a:r>
              <a:rPr lang="en-US" sz="2500" dirty="0"/>
              <a:t>Okan Pala, Ph.D. | </a:t>
            </a:r>
            <a:r>
              <a:rPr lang="en-US" sz="1900" u="sng" dirty="0">
                <a:solidFill>
                  <a:schemeClr val="hlink"/>
                </a:solidFill>
                <a:hlinkClick r:id="rId3"/>
              </a:rPr>
              <a:t>opala@ncsu.edu</a:t>
            </a:r>
            <a:r>
              <a:rPr lang="en-US" sz="1900" dirty="0"/>
              <a:t> </a:t>
            </a:r>
            <a:r>
              <a:rPr lang="en-US" sz="2600" dirty="0"/>
              <a:t> </a:t>
            </a:r>
            <a:endParaRPr sz="2600" dirty="0"/>
          </a:p>
        </p:txBody>
      </p:sp>
      <p:sp>
        <p:nvSpPr>
          <p:cNvPr id="39" name="Google Shape;39;p1"/>
          <p:cNvSpPr txBox="1">
            <a:spLocks noGrp="1"/>
          </p:cNvSpPr>
          <p:nvPr>
            <p:ph type="body" idx="2"/>
          </p:nvPr>
        </p:nvSpPr>
        <p:spPr>
          <a:xfrm>
            <a:off x="518003" y="5854700"/>
            <a:ext cx="8645048" cy="54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595959"/>
              </a:buClr>
              <a:buSzPts val="3200"/>
              <a:buNone/>
            </a:pPr>
            <a:r>
              <a:rPr lang="en-US" sz="2200" dirty="0"/>
              <a:t>North Carolina State University</a:t>
            </a:r>
            <a:r>
              <a:rPr lang="en-US" dirty="0"/>
              <a:t> </a:t>
            </a:r>
            <a:endParaRPr dirty="0"/>
          </a:p>
        </p:txBody>
      </p:sp>
      <p:graphicFrame>
        <p:nvGraphicFramePr>
          <p:cNvPr id="4" name="Table 3"/>
          <p:cNvGraphicFramePr>
            <a:graphicFrameLocks noGrp="1"/>
          </p:cNvGraphicFramePr>
          <p:nvPr>
            <p:extLst>
              <p:ext uri="{D42A27DB-BD31-4B8C-83A1-F6EECF244321}">
                <p14:modId xmlns:p14="http://schemas.microsoft.com/office/powerpoint/2010/main" val="766642201"/>
              </p:ext>
            </p:extLst>
          </p:nvPr>
        </p:nvGraphicFramePr>
        <p:xfrm>
          <a:off x="6769460" y="5029200"/>
          <a:ext cx="3216012" cy="1371600"/>
        </p:xfrm>
        <a:graphic>
          <a:graphicData uri="http://schemas.openxmlformats.org/drawingml/2006/table">
            <a:tbl>
              <a:tblPr firstRow="1" firstCol="1" bandRow="1">
                <a:tableStyleId>{5C22544A-7EE6-4342-B048-85BDC9FD1C3A}</a:tableStyleId>
              </a:tblPr>
              <a:tblGrid>
                <a:gridCol w="1700583">
                  <a:extLst>
                    <a:ext uri="{9D8B030D-6E8A-4147-A177-3AD203B41FA5}">
                      <a16:colId xmlns:a16="http://schemas.microsoft.com/office/drawing/2014/main" val="3373704132"/>
                    </a:ext>
                  </a:extLst>
                </a:gridCol>
                <a:gridCol w="1515429">
                  <a:extLst>
                    <a:ext uri="{9D8B030D-6E8A-4147-A177-3AD203B41FA5}">
                      <a16:colId xmlns:a16="http://schemas.microsoft.com/office/drawing/2014/main" val="2448224284"/>
                    </a:ext>
                  </a:extLst>
                </a:gridCol>
              </a:tblGrid>
              <a:tr h="228600">
                <a:tc>
                  <a:txBody>
                    <a:bodyPr/>
                    <a:lstStyle/>
                    <a:p>
                      <a:pPr marL="0" marR="0">
                        <a:spcBef>
                          <a:spcPts val="0"/>
                        </a:spcBef>
                        <a:spcAft>
                          <a:spcPts val="0"/>
                        </a:spcAft>
                      </a:pPr>
                      <a:r>
                        <a:rPr lang="en-US" sz="1100">
                          <a:effectLst/>
                        </a:rPr>
                        <a:t>Joseph E. Hummer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a:effectLst/>
                        </a:rPr>
                        <a:t>Chair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3670950516"/>
                  </a:ext>
                </a:extLst>
              </a:tr>
              <a:tr h="228600">
                <a:tc>
                  <a:txBody>
                    <a:bodyPr/>
                    <a:lstStyle/>
                    <a:p>
                      <a:pPr marL="0" marR="0">
                        <a:spcBef>
                          <a:spcPts val="0"/>
                        </a:spcBef>
                        <a:spcAft>
                          <a:spcPts val="0"/>
                        </a:spcAft>
                      </a:pPr>
                      <a:r>
                        <a:rPr lang="en-US" sz="1100">
                          <a:effectLst/>
                        </a:rPr>
                        <a:t>Jamille Robbins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a:effectLst/>
                        </a:rPr>
                        <a:t>Member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1551324794"/>
                  </a:ext>
                </a:extLst>
              </a:tr>
              <a:tr h="228600">
                <a:tc>
                  <a:txBody>
                    <a:bodyPr/>
                    <a:lstStyle/>
                    <a:p>
                      <a:pPr marL="0" marR="0">
                        <a:spcBef>
                          <a:spcPts val="0"/>
                        </a:spcBef>
                        <a:spcAft>
                          <a:spcPts val="0"/>
                        </a:spcAft>
                      </a:pPr>
                      <a:r>
                        <a:rPr lang="en-US" sz="1100">
                          <a:effectLst/>
                        </a:rPr>
                        <a:t>Anna Henderson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a:effectLst/>
                        </a:rPr>
                        <a:t>Member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1976890078"/>
                  </a:ext>
                </a:extLst>
              </a:tr>
              <a:tr h="228600">
                <a:tc>
                  <a:txBody>
                    <a:bodyPr/>
                    <a:lstStyle/>
                    <a:p>
                      <a:pPr marL="0" marR="0">
                        <a:spcBef>
                          <a:spcPts val="0"/>
                        </a:spcBef>
                        <a:spcAft>
                          <a:spcPts val="0"/>
                        </a:spcAft>
                      </a:pPr>
                      <a:r>
                        <a:rPr lang="en-US" sz="1100">
                          <a:effectLst/>
                        </a:rPr>
                        <a:t>Sean Epperson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a:effectLst/>
                        </a:rPr>
                        <a:t>Member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2134938381"/>
                  </a:ext>
                </a:extLst>
              </a:tr>
              <a:tr h="228600">
                <a:tc>
                  <a:txBody>
                    <a:bodyPr/>
                    <a:lstStyle/>
                    <a:p>
                      <a:pPr marL="0" marR="0">
                        <a:spcBef>
                          <a:spcPts val="0"/>
                        </a:spcBef>
                        <a:spcAft>
                          <a:spcPts val="0"/>
                        </a:spcAft>
                      </a:pPr>
                      <a:r>
                        <a:rPr lang="en-US" sz="1100">
                          <a:effectLst/>
                        </a:rPr>
                        <a:t>Terry Canales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a:effectLst/>
                        </a:rPr>
                        <a:t>Member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3952725518"/>
                  </a:ext>
                </a:extLst>
              </a:tr>
              <a:tr h="228600">
                <a:tc>
                  <a:txBody>
                    <a:bodyPr/>
                    <a:lstStyle/>
                    <a:p>
                      <a:pPr marL="0" marR="0">
                        <a:spcBef>
                          <a:spcPts val="0"/>
                        </a:spcBef>
                        <a:spcAft>
                          <a:spcPts val="0"/>
                        </a:spcAft>
                      </a:pPr>
                      <a:r>
                        <a:rPr lang="en-US" sz="1100">
                          <a:effectLst/>
                        </a:rPr>
                        <a:t>Mike Reese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tc>
                  <a:txBody>
                    <a:bodyPr/>
                    <a:lstStyle/>
                    <a:p>
                      <a:pPr marL="0" marR="0">
                        <a:spcBef>
                          <a:spcPts val="0"/>
                        </a:spcBef>
                        <a:spcAft>
                          <a:spcPts val="0"/>
                        </a:spcAft>
                      </a:pPr>
                      <a:r>
                        <a:rPr lang="en-US" sz="1100" dirty="0">
                          <a:effectLst/>
                        </a:rPr>
                        <a:t>Member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0" marB="0" anchor="ctr"/>
                </a:tc>
                <a:extLst>
                  <a:ext uri="{0D108BD9-81ED-4DB2-BD59-A6C34878D82A}">
                    <a16:rowId xmlns:a16="http://schemas.microsoft.com/office/drawing/2014/main" val="1097594272"/>
                  </a:ext>
                </a:extLst>
              </a:tr>
            </a:tbl>
          </a:graphicData>
        </a:graphic>
      </p:graphicFrame>
      <p:sp>
        <p:nvSpPr>
          <p:cNvPr id="6" name="Rectangle 5"/>
          <p:cNvSpPr/>
          <p:nvPr/>
        </p:nvSpPr>
        <p:spPr>
          <a:xfrm>
            <a:off x="562174" y="5103396"/>
            <a:ext cx="4089581" cy="338554"/>
          </a:xfrm>
          <a:prstGeom prst="rect">
            <a:avLst/>
          </a:prstGeom>
        </p:spPr>
        <p:txBody>
          <a:bodyPr wrap="none">
            <a:spAutoFit/>
          </a:bodyPr>
          <a:lstStyle/>
          <a:p>
            <a:r>
              <a:rPr lang="en-US" sz="1600" dirty="0">
                <a:solidFill>
                  <a:srgbClr val="595959"/>
                </a:solidFill>
              </a:rPr>
              <a:t>George </a:t>
            </a:r>
            <a:r>
              <a:rPr lang="en-US" sz="1600" dirty="0" err="1">
                <a:solidFill>
                  <a:srgbClr val="595959"/>
                </a:solidFill>
              </a:rPr>
              <a:t>Orfanidis</a:t>
            </a:r>
            <a:r>
              <a:rPr lang="en-US" sz="1600" dirty="0">
                <a:solidFill>
                  <a:srgbClr val="595959"/>
                </a:solidFill>
              </a:rPr>
              <a:t> |</a:t>
            </a:r>
            <a:r>
              <a:rPr lang="en-US" dirty="0"/>
              <a:t> </a:t>
            </a:r>
            <a:r>
              <a:rPr lang="en-US" u="sng" dirty="0">
                <a:hlinkClick r:id="rId4"/>
              </a:rPr>
              <a:t>orfanidisg2@winthrop.edu</a:t>
            </a:r>
            <a:r>
              <a:rPr lang="en-US" dirty="0"/>
              <a:t>  </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9b936b71f5_0_201"/>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15" name="Google Shape;115;g9b936b71f5_0_201"/>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
        <p:nvSpPr>
          <p:cNvPr id="116" name="Google Shape;116;g9b936b71f5_0_201"/>
          <p:cNvSpPr txBox="1"/>
          <p:nvPr/>
        </p:nvSpPr>
        <p:spPr>
          <a:xfrm>
            <a:off x="1124125" y="449375"/>
            <a:ext cx="98436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Geospatial Analysis Tools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200" b="1">
                <a:solidFill>
                  <a:srgbClr val="B7B7B7"/>
                </a:solidFill>
              </a:rPr>
              <a:t>Network Analysis</a:t>
            </a:r>
            <a:r>
              <a:rPr lang="en-US" sz="1200" b="1">
                <a:solidFill>
                  <a:srgbClr val="595959"/>
                </a:solidFill>
              </a:rPr>
              <a:t> |</a:t>
            </a:r>
            <a:r>
              <a:rPr lang="en-US" sz="1500" b="1">
                <a:solidFill>
                  <a:srgbClr val="595959"/>
                </a:solidFill>
              </a:rPr>
              <a:t> </a:t>
            </a:r>
            <a:r>
              <a:rPr lang="en-US" sz="1200" b="1">
                <a:solidFill>
                  <a:srgbClr val="B7B7B7"/>
                </a:solidFill>
              </a:rPr>
              <a:t>Affected Areas</a:t>
            </a:r>
            <a:r>
              <a:rPr lang="en-US" sz="1200" b="1">
                <a:solidFill>
                  <a:srgbClr val="595959"/>
                </a:solidFill>
              </a:rPr>
              <a:t> | </a:t>
            </a:r>
            <a:r>
              <a:rPr lang="en-US" sz="1500" b="1" u="sng">
                <a:solidFill>
                  <a:srgbClr val="595959"/>
                </a:solidFill>
              </a:rPr>
              <a:t>Areas with Demographic Interest</a:t>
            </a:r>
            <a:r>
              <a:rPr lang="en-US" sz="3300" b="1">
                <a:solidFill>
                  <a:srgbClr val="595959"/>
                </a:solidFill>
              </a:rPr>
              <a:t> </a:t>
            </a:r>
            <a:r>
              <a:rPr lang="en-US" sz="3600">
                <a:solidFill>
                  <a:srgbClr val="595959"/>
                </a:solidFill>
              </a:rPr>
              <a:t> </a:t>
            </a:r>
            <a:endParaRPr sz="3600">
              <a:solidFill>
                <a:srgbClr val="595959"/>
              </a:solidFill>
            </a:endParaRPr>
          </a:p>
        </p:txBody>
      </p:sp>
      <p:pic>
        <p:nvPicPr>
          <p:cNvPr id="117" name="Google Shape;117;g9b936b71f5_0_201"/>
          <p:cNvPicPr preferRelativeResize="0"/>
          <p:nvPr/>
        </p:nvPicPr>
        <p:blipFill rotWithShape="1">
          <a:blip r:embed="rId3">
            <a:alphaModFix/>
          </a:blip>
          <a:srcRect t="1756" b="1756"/>
          <a:stretch/>
        </p:blipFill>
        <p:spPr>
          <a:xfrm>
            <a:off x="1358275" y="1755825"/>
            <a:ext cx="9504401" cy="4757350"/>
          </a:xfrm>
          <a:prstGeom prst="rect">
            <a:avLst/>
          </a:prstGeom>
          <a:noFill/>
          <a:ln>
            <a:noFill/>
          </a:ln>
        </p:spPr>
      </p:pic>
      <p:pic>
        <p:nvPicPr>
          <p:cNvPr id="118" name="Google Shape;118;g9b936b71f5_0_201"/>
          <p:cNvPicPr preferRelativeResize="0"/>
          <p:nvPr/>
        </p:nvPicPr>
        <p:blipFill>
          <a:blip r:embed="rId4">
            <a:alphaModFix/>
          </a:blip>
          <a:stretch>
            <a:fillRect/>
          </a:stretch>
        </p:blipFill>
        <p:spPr>
          <a:xfrm>
            <a:off x="6917500" y="3883600"/>
            <a:ext cx="3748076" cy="257572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9b936b71f5_0_210"/>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24" name="Google Shape;124;g9b936b71f5_0_210"/>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125" name="Google Shape;125;g9b936b71f5_0_210"/>
          <p:cNvPicPr preferRelativeResize="0"/>
          <p:nvPr/>
        </p:nvPicPr>
        <p:blipFill rotWithShape="1">
          <a:blip r:embed="rId3">
            <a:alphaModFix/>
          </a:blip>
          <a:srcRect l="34493" t="23214" r="51274" b="9085"/>
          <a:stretch/>
        </p:blipFill>
        <p:spPr>
          <a:xfrm>
            <a:off x="4951425" y="1073850"/>
            <a:ext cx="1984349" cy="4784899"/>
          </a:xfrm>
          <a:prstGeom prst="rect">
            <a:avLst/>
          </a:prstGeom>
          <a:noFill/>
          <a:ln>
            <a:noFill/>
          </a:ln>
        </p:spPr>
      </p:pic>
      <p:sp>
        <p:nvSpPr>
          <p:cNvPr id="126" name="Google Shape;126;g9b936b71f5_0_210"/>
          <p:cNvSpPr/>
          <p:nvPr/>
        </p:nvSpPr>
        <p:spPr>
          <a:xfrm>
            <a:off x="4860975" y="960200"/>
            <a:ext cx="2159400" cy="16335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 name="Google Shape;127;g9b936b71f5_0_210"/>
          <p:cNvPicPr preferRelativeResize="0"/>
          <p:nvPr/>
        </p:nvPicPr>
        <p:blipFill>
          <a:blip r:embed="rId4">
            <a:alphaModFix/>
          </a:blip>
          <a:stretch>
            <a:fillRect/>
          </a:stretch>
        </p:blipFill>
        <p:spPr>
          <a:xfrm>
            <a:off x="2399600" y="1115500"/>
            <a:ext cx="1984350" cy="1322900"/>
          </a:xfrm>
          <a:prstGeom prst="rect">
            <a:avLst/>
          </a:prstGeom>
          <a:noFill/>
          <a:ln>
            <a:noFill/>
          </a:ln>
        </p:spPr>
      </p:pic>
      <p:pic>
        <p:nvPicPr>
          <p:cNvPr id="128" name="Google Shape;128;g9b936b71f5_0_210"/>
          <p:cNvPicPr preferRelativeResize="0"/>
          <p:nvPr/>
        </p:nvPicPr>
        <p:blipFill>
          <a:blip r:embed="rId5">
            <a:alphaModFix/>
          </a:blip>
          <a:stretch>
            <a:fillRect/>
          </a:stretch>
        </p:blipFill>
        <p:spPr>
          <a:xfrm>
            <a:off x="7497400" y="1115500"/>
            <a:ext cx="1984350" cy="1322900"/>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9b936b71f5_0_217"/>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34" name="Google Shape;134;g9b936b71f5_0_217"/>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135" name="Google Shape;135;g9b936b71f5_0_217"/>
          <p:cNvSpPr txBox="1"/>
          <p:nvPr/>
        </p:nvSpPr>
        <p:spPr>
          <a:xfrm>
            <a:off x="611850" y="430300"/>
            <a:ext cx="106635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Public Engagement Using Online Advertising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500" b="1" u="sng">
                <a:solidFill>
                  <a:srgbClr val="595959"/>
                </a:solidFill>
              </a:rPr>
              <a:t>Target Local Stakeholders </a:t>
            </a:r>
            <a:r>
              <a:rPr lang="en-US" sz="1200" b="1">
                <a:solidFill>
                  <a:srgbClr val="595959"/>
                </a:solidFill>
              </a:rPr>
              <a:t>| </a:t>
            </a:r>
            <a:r>
              <a:rPr lang="en-US" sz="1200" b="1">
                <a:solidFill>
                  <a:srgbClr val="B7B7B7"/>
                </a:solidFill>
              </a:rPr>
              <a:t>Target Relevant but Nonlocal Stakeholders</a:t>
            </a:r>
            <a:r>
              <a:rPr lang="en-US" sz="1200" b="1">
                <a:solidFill>
                  <a:srgbClr val="595959"/>
                </a:solidFill>
              </a:rPr>
              <a:t> | </a:t>
            </a:r>
            <a:r>
              <a:rPr lang="en-US" sz="1200" b="1">
                <a:solidFill>
                  <a:srgbClr val="B7B7B7"/>
                </a:solidFill>
              </a:rPr>
              <a:t>Target Stakeholders with Relevant Demographic Profile</a:t>
            </a:r>
            <a:r>
              <a:rPr lang="en-US" sz="3300" b="1">
                <a:solidFill>
                  <a:srgbClr val="595959"/>
                </a:solidFill>
              </a:rPr>
              <a:t> </a:t>
            </a:r>
            <a:r>
              <a:rPr lang="en-US" sz="3600">
                <a:solidFill>
                  <a:srgbClr val="595959"/>
                </a:solidFill>
              </a:rPr>
              <a:t> </a:t>
            </a:r>
            <a:endParaRPr sz="3600">
              <a:solidFill>
                <a:srgbClr val="595959"/>
              </a:solidFill>
            </a:endParaRPr>
          </a:p>
        </p:txBody>
      </p:sp>
      <p:pic>
        <p:nvPicPr>
          <p:cNvPr id="136" name="Google Shape;136;g9b936b71f5_0_217"/>
          <p:cNvPicPr preferRelativeResize="0"/>
          <p:nvPr/>
        </p:nvPicPr>
        <p:blipFill>
          <a:blip r:embed="rId3">
            <a:alphaModFix/>
          </a:blip>
          <a:stretch>
            <a:fillRect/>
          </a:stretch>
        </p:blipFill>
        <p:spPr>
          <a:xfrm>
            <a:off x="931358" y="1889950"/>
            <a:ext cx="5444279" cy="4119150"/>
          </a:xfrm>
          <a:prstGeom prst="rect">
            <a:avLst/>
          </a:prstGeom>
          <a:noFill/>
          <a:ln>
            <a:noFill/>
          </a:ln>
        </p:spPr>
      </p:pic>
      <p:pic>
        <p:nvPicPr>
          <p:cNvPr id="137" name="Google Shape;137;g9b936b71f5_0_217"/>
          <p:cNvPicPr preferRelativeResize="0"/>
          <p:nvPr/>
        </p:nvPicPr>
        <p:blipFill>
          <a:blip r:embed="rId4">
            <a:alphaModFix/>
          </a:blip>
          <a:stretch>
            <a:fillRect/>
          </a:stretch>
        </p:blipFill>
        <p:spPr>
          <a:xfrm>
            <a:off x="3340650" y="3220325"/>
            <a:ext cx="816500" cy="816500"/>
          </a:xfrm>
          <a:prstGeom prst="rect">
            <a:avLst/>
          </a:prstGeom>
          <a:noFill/>
          <a:ln>
            <a:noFill/>
          </a:ln>
        </p:spPr>
      </p:pic>
      <p:sp>
        <p:nvSpPr>
          <p:cNvPr id="138" name="Google Shape;138;g9b936b71f5_0_217"/>
          <p:cNvSpPr txBox="1"/>
          <p:nvPr/>
        </p:nvSpPr>
        <p:spPr>
          <a:xfrm>
            <a:off x="6813850" y="1889950"/>
            <a:ext cx="4368600" cy="335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000">
                <a:solidFill>
                  <a:schemeClr val="dk1"/>
                </a:solidFill>
              </a:rPr>
              <a:t>We aim to target stakeholders whose house/business is located in close proximity to the project’s site and as a result, they will be centrally affected by the implementation of the proposed project.</a:t>
            </a:r>
            <a:endParaRPr sz="200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a0af57ab86_0_2"/>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44" name="Google Shape;144;ga0af57ab86_0_2"/>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145" name="Google Shape;145;ga0af57ab86_0_2"/>
          <p:cNvSpPr txBox="1"/>
          <p:nvPr/>
        </p:nvSpPr>
        <p:spPr>
          <a:xfrm>
            <a:off x="611850" y="430300"/>
            <a:ext cx="106635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Public Engagement Using Online Advertising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200" b="1">
                <a:solidFill>
                  <a:srgbClr val="B7B7B7"/>
                </a:solidFill>
              </a:rPr>
              <a:t>Target Local Stakeholders </a:t>
            </a:r>
            <a:r>
              <a:rPr lang="en-US" sz="1200" b="1">
                <a:solidFill>
                  <a:srgbClr val="595959"/>
                </a:solidFill>
              </a:rPr>
              <a:t>| </a:t>
            </a:r>
            <a:r>
              <a:rPr lang="en-US" sz="1500" b="1" u="sng">
                <a:solidFill>
                  <a:srgbClr val="595959"/>
                </a:solidFill>
              </a:rPr>
              <a:t>Target Relevant but Nonlocal Stakeholders</a:t>
            </a:r>
            <a:r>
              <a:rPr lang="en-US" sz="1200" b="1">
                <a:solidFill>
                  <a:srgbClr val="595959"/>
                </a:solidFill>
              </a:rPr>
              <a:t> | </a:t>
            </a:r>
            <a:r>
              <a:rPr lang="en-US" sz="1200" b="1">
                <a:solidFill>
                  <a:srgbClr val="B7B7B7"/>
                </a:solidFill>
              </a:rPr>
              <a:t>Target Stakeholders with Relevant Demographic Profile</a:t>
            </a:r>
            <a:r>
              <a:rPr lang="en-US" sz="3300" b="1">
                <a:solidFill>
                  <a:srgbClr val="595959"/>
                </a:solidFill>
              </a:rPr>
              <a:t> </a:t>
            </a:r>
            <a:r>
              <a:rPr lang="en-US" sz="3600">
                <a:solidFill>
                  <a:srgbClr val="595959"/>
                </a:solidFill>
              </a:rPr>
              <a:t> </a:t>
            </a:r>
            <a:endParaRPr sz="3600">
              <a:solidFill>
                <a:srgbClr val="595959"/>
              </a:solidFill>
            </a:endParaRPr>
          </a:p>
        </p:txBody>
      </p:sp>
      <p:sp>
        <p:nvSpPr>
          <p:cNvPr id="146" name="Google Shape;146;ga0af57ab86_0_2"/>
          <p:cNvSpPr txBox="1"/>
          <p:nvPr/>
        </p:nvSpPr>
        <p:spPr>
          <a:xfrm>
            <a:off x="6813850" y="2004775"/>
            <a:ext cx="4368600" cy="203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000">
                <a:solidFill>
                  <a:schemeClr val="dk1"/>
                </a:solidFill>
              </a:rPr>
              <a:t>We aim to target migratorily affected stakeholders that regularly commute to the projects’ site. </a:t>
            </a:r>
            <a:endParaRPr sz="2000"/>
          </a:p>
        </p:txBody>
      </p:sp>
      <p:pic>
        <p:nvPicPr>
          <p:cNvPr id="147" name="Google Shape;147;ga0af57ab86_0_2"/>
          <p:cNvPicPr preferRelativeResize="0"/>
          <p:nvPr/>
        </p:nvPicPr>
        <p:blipFill>
          <a:blip r:embed="rId3">
            <a:alphaModFix/>
          </a:blip>
          <a:stretch>
            <a:fillRect/>
          </a:stretch>
        </p:blipFill>
        <p:spPr>
          <a:xfrm>
            <a:off x="896812" y="2004775"/>
            <a:ext cx="5800275" cy="4292850"/>
          </a:xfrm>
          <a:prstGeom prst="rect">
            <a:avLst/>
          </a:prstGeom>
          <a:noFill/>
          <a:ln>
            <a:noFill/>
          </a:ln>
        </p:spPr>
      </p:pic>
      <p:pic>
        <p:nvPicPr>
          <p:cNvPr id="148" name="Google Shape;148;ga0af57ab86_0_2"/>
          <p:cNvPicPr preferRelativeResize="0"/>
          <p:nvPr/>
        </p:nvPicPr>
        <p:blipFill>
          <a:blip r:embed="rId4">
            <a:alphaModFix/>
          </a:blip>
          <a:stretch>
            <a:fillRect/>
          </a:stretch>
        </p:blipFill>
        <p:spPr>
          <a:xfrm>
            <a:off x="4525075" y="2330175"/>
            <a:ext cx="685800" cy="685800"/>
          </a:xfrm>
          <a:prstGeom prst="rect">
            <a:avLst/>
          </a:prstGeom>
          <a:noFill/>
          <a:ln>
            <a:noFill/>
          </a:ln>
        </p:spPr>
      </p:pic>
      <p:cxnSp>
        <p:nvCxnSpPr>
          <p:cNvPr id="149" name="Google Shape;149;ga0af57ab86_0_2"/>
          <p:cNvCxnSpPr>
            <a:stCxn id="148" idx="2"/>
          </p:cNvCxnSpPr>
          <p:nvPr/>
        </p:nvCxnSpPr>
        <p:spPr>
          <a:xfrm flipH="1">
            <a:off x="3942775" y="3015975"/>
            <a:ext cx="925200" cy="501000"/>
          </a:xfrm>
          <a:prstGeom prst="straightConnector1">
            <a:avLst/>
          </a:prstGeom>
          <a:noFill/>
          <a:ln w="38100" cap="flat" cmpd="sng">
            <a:solidFill>
              <a:srgbClr val="00FF00"/>
            </a:solidFill>
            <a:prstDash val="solid"/>
            <a:round/>
            <a:headEnd type="none" w="med" len="med"/>
            <a:tailEnd type="triangle" w="med" len="med"/>
          </a:ln>
        </p:spPr>
      </p:cxnSp>
      <p:pic>
        <p:nvPicPr>
          <p:cNvPr id="150" name="Google Shape;150;ga0af57ab86_0_2"/>
          <p:cNvPicPr preferRelativeResize="0"/>
          <p:nvPr/>
        </p:nvPicPr>
        <p:blipFill>
          <a:blip r:embed="rId4">
            <a:alphaModFix/>
          </a:blip>
          <a:stretch>
            <a:fillRect/>
          </a:stretch>
        </p:blipFill>
        <p:spPr>
          <a:xfrm>
            <a:off x="4572125" y="3857150"/>
            <a:ext cx="685800" cy="685800"/>
          </a:xfrm>
          <a:prstGeom prst="rect">
            <a:avLst/>
          </a:prstGeom>
          <a:noFill/>
          <a:ln>
            <a:noFill/>
          </a:ln>
        </p:spPr>
      </p:pic>
      <p:cxnSp>
        <p:nvCxnSpPr>
          <p:cNvPr id="151" name="Google Shape;151;ga0af57ab86_0_2"/>
          <p:cNvCxnSpPr>
            <a:stCxn id="150" idx="2"/>
          </p:cNvCxnSpPr>
          <p:nvPr/>
        </p:nvCxnSpPr>
        <p:spPr>
          <a:xfrm>
            <a:off x="4915025" y="4542950"/>
            <a:ext cx="584400" cy="670800"/>
          </a:xfrm>
          <a:prstGeom prst="straightConnector1">
            <a:avLst/>
          </a:prstGeom>
          <a:noFill/>
          <a:ln w="38100" cap="flat" cmpd="sng">
            <a:solidFill>
              <a:srgbClr val="FF0000"/>
            </a:solidFill>
            <a:prstDash val="solid"/>
            <a:round/>
            <a:headEnd type="none" w="med" len="med"/>
            <a:tailEnd type="triangle" w="med" len="med"/>
          </a:ln>
        </p:spPr>
      </p:cxnSp>
      <p:sp>
        <p:nvSpPr>
          <p:cNvPr id="152" name="Google Shape;152;ga0af57ab86_0_2"/>
          <p:cNvSpPr/>
          <p:nvPr/>
        </p:nvSpPr>
        <p:spPr>
          <a:xfrm>
            <a:off x="4668400" y="3856325"/>
            <a:ext cx="542400" cy="608700"/>
          </a:xfrm>
          <a:prstGeom prst="noSmoking">
            <a:avLst>
              <a:gd name="adj" fmla="val 18750"/>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a0af57ab86_0_22"/>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58" name="Google Shape;158;ga0af57ab86_0_22"/>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159" name="Google Shape;159;ga0af57ab86_0_22"/>
          <p:cNvSpPr txBox="1"/>
          <p:nvPr/>
        </p:nvSpPr>
        <p:spPr>
          <a:xfrm>
            <a:off x="434100" y="431125"/>
            <a:ext cx="110190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Public Engagement Using Online Advertising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200" b="1">
                <a:solidFill>
                  <a:srgbClr val="B7B7B7"/>
                </a:solidFill>
              </a:rPr>
              <a:t>Target Local Stakeholders </a:t>
            </a:r>
            <a:r>
              <a:rPr lang="en-US" sz="1200" b="1">
                <a:solidFill>
                  <a:srgbClr val="595959"/>
                </a:solidFill>
              </a:rPr>
              <a:t>| </a:t>
            </a:r>
            <a:r>
              <a:rPr lang="en-US" sz="1300" b="1">
                <a:solidFill>
                  <a:srgbClr val="B7B7B7"/>
                </a:solidFill>
              </a:rPr>
              <a:t>Target Relevant but Nonlocal Stakeholders</a:t>
            </a:r>
            <a:r>
              <a:rPr lang="en-US" sz="1200" b="1">
                <a:solidFill>
                  <a:srgbClr val="595959"/>
                </a:solidFill>
              </a:rPr>
              <a:t> | </a:t>
            </a:r>
            <a:r>
              <a:rPr lang="en-US" sz="1500" b="1" u="sng">
                <a:solidFill>
                  <a:srgbClr val="595959"/>
                </a:solidFill>
              </a:rPr>
              <a:t>Target Stakeholders with Relevant Demographic Profile</a:t>
            </a:r>
            <a:r>
              <a:rPr lang="en-US" sz="3300" b="1">
                <a:solidFill>
                  <a:srgbClr val="595959"/>
                </a:solidFill>
              </a:rPr>
              <a:t> </a:t>
            </a:r>
            <a:r>
              <a:rPr lang="en-US" sz="3600">
                <a:solidFill>
                  <a:srgbClr val="595959"/>
                </a:solidFill>
              </a:rPr>
              <a:t> </a:t>
            </a:r>
            <a:endParaRPr sz="3600">
              <a:solidFill>
                <a:srgbClr val="595959"/>
              </a:solidFill>
            </a:endParaRPr>
          </a:p>
        </p:txBody>
      </p:sp>
      <p:sp>
        <p:nvSpPr>
          <p:cNvPr id="160" name="Google Shape;160;ga0af57ab86_0_22"/>
          <p:cNvSpPr txBox="1"/>
          <p:nvPr/>
        </p:nvSpPr>
        <p:spPr>
          <a:xfrm>
            <a:off x="6813850" y="2004775"/>
            <a:ext cx="4368600" cy="203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dk1"/>
                </a:solidFill>
              </a:rPr>
              <a:t>We aim to target stakeholders that have a greater interest in the proposed transportation project. </a:t>
            </a:r>
            <a:endParaRPr sz="1800">
              <a:solidFill>
                <a:schemeClr val="dk1"/>
              </a:solidFill>
            </a:endParaRPr>
          </a:p>
          <a:p>
            <a:pPr marL="0" lvl="0" indent="0" algn="l" rtl="0">
              <a:lnSpc>
                <a:spcPct val="115000"/>
              </a:lnSpc>
              <a:spcBef>
                <a:spcPts val="0"/>
              </a:spcBef>
              <a:spcAft>
                <a:spcPts val="0"/>
              </a:spcAft>
              <a:buNone/>
            </a:pPr>
            <a:endParaRPr sz="2000">
              <a:solidFill>
                <a:schemeClr val="dk1"/>
              </a:solidFill>
            </a:endParaRPr>
          </a:p>
        </p:txBody>
      </p:sp>
      <p:pic>
        <p:nvPicPr>
          <p:cNvPr id="161" name="Google Shape;161;ga0af57ab86_0_22"/>
          <p:cNvPicPr preferRelativeResize="0"/>
          <p:nvPr/>
        </p:nvPicPr>
        <p:blipFill>
          <a:blip r:embed="rId3">
            <a:alphaModFix/>
          </a:blip>
          <a:stretch>
            <a:fillRect/>
          </a:stretch>
        </p:blipFill>
        <p:spPr>
          <a:xfrm>
            <a:off x="608325" y="2004775"/>
            <a:ext cx="6064399" cy="4167550"/>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a0af57ab86_0_39"/>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67" name="Google Shape;167;ga0af57ab86_0_39"/>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168" name="Google Shape;168;ga0af57ab86_0_39"/>
          <p:cNvSpPr txBox="1"/>
          <p:nvPr/>
        </p:nvSpPr>
        <p:spPr>
          <a:xfrm>
            <a:off x="434100" y="431125"/>
            <a:ext cx="110190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Semi-Automated Creation of Advertising Campaigns</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3600">
                <a:solidFill>
                  <a:srgbClr val="595959"/>
                </a:solidFill>
              </a:rPr>
              <a:t> </a:t>
            </a:r>
            <a:endParaRPr sz="3600">
              <a:solidFill>
                <a:srgbClr val="595959"/>
              </a:solidFill>
            </a:endParaRPr>
          </a:p>
        </p:txBody>
      </p:sp>
      <p:pic>
        <p:nvPicPr>
          <p:cNvPr id="169" name="Google Shape;169;ga0af57ab86_0_39"/>
          <p:cNvPicPr preferRelativeResize="0"/>
          <p:nvPr/>
        </p:nvPicPr>
        <p:blipFill>
          <a:blip r:embed="rId3">
            <a:alphaModFix/>
          </a:blip>
          <a:stretch>
            <a:fillRect/>
          </a:stretch>
        </p:blipFill>
        <p:spPr>
          <a:xfrm>
            <a:off x="4245025" y="2297338"/>
            <a:ext cx="2438400" cy="2438400"/>
          </a:xfrm>
          <a:prstGeom prst="rect">
            <a:avLst/>
          </a:prstGeom>
          <a:noFill/>
          <a:ln>
            <a:noFill/>
          </a:ln>
        </p:spPr>
      </p:pic>
      <p:pic>
        <p:nvPicPr>
          <p:cNvPr id="170" name="Google Shape;170;ga0af57ab86_0_39"/>
          <p:cNvPicPr preferRelativeResize="0"/>
          <p:nvPr/>
        </p:nvPicPr>
        <p:blipFill>
          <a:blip r:embed="rId4">
            <a:alphaModFix/>
          </a:blip>
          <a:stretch>
            <a:fillRect/>
          </a:stretch>
        </p:blipFill>
        <p:spPr>
          <a:xfrm>
            <a:off x="8613098" y="1469050"/>
            <a:ext cx="2300950" cy="4112075"/>
          </a:xfrm>
          <a:prstGeom prst="rect">
            <a:avLst/>
          </a:prstGeom>
          <a:noFill/>
          <a:ln>
            <a:noFill/>
          </a:ln>
        </p:spPr>
      </p:pic>
      <p:sp>
        <p:nvSpPr>
          <p:cNvPr id="171" name="Google Shape;171;ga0af57ab86_0_39"/>
          <p:cNvSpPr/>
          <p:nvPr/>
        </p:nvSpPr>
        <p:spPr>
          <a:xfrm>
            <a:off x="900550" y="2055175"/>
            <a:ext cx="2008800" cy="863700"/>
          </a:xfrm>
          <a:prstGeom prst="rect">
            <a:avLst/>
          </a:prstGeom>
          <a:solidFill>
            <a:srgbClr val="1F49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FFFFFF"/>
                </a:solidFill>
              </a:rPr>
              <a:t>List with excluded Zip Code, US States and other counties </a:t>
            </a:r>
            <a:endParaRPr>
              <a:solidFill>
                <a:srgbClr val="FFFFFF"/>
              </a:solidFill>
            </a:endParaRPr>
          </a:p>
        </p:txBody>
      </p:sp>
      <p:sp>
        <p:nvSpPr>
          <p:cNvPr id="172" name="Google Shape;172;ga0af57ab86_0_39"/>
          <p:cNvSpPr/>
          <p:nvPr/>
        </p:nvSpPr>
        <p:spPr>
          <a:xfrm>
            <a:off x="900475" y="3045088"/>
            <a:ext cx="2008800" cy="960000"/>
          </a:xfrm>
          <a:prstGeom prst="rect">
            <a:avLst/>
          </a:prstGeom>
          <a:solidFill>
            <a:srgbClr val="1F49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FFFFFF"/>
                </a:solidFill>
              </a:rPr>
              <a:t>List with areas that have significant population density of specific demographics </a:t>
            </a:r>
            <a:endParaRPr>
              <a:solidFill>
                <a:srgbClr val="FFFFFF"/>
              </a:solidFill>
            </a:endParaRPr>
          </a:p>
        </p:txBody>
      </p:sp>
      <p:sp>
        <p:nvSpPr>
          <p:cNvPr id="173" name="Google Shape;173;ga0af57ab86_0_39"/>
          <p:cNvSpPr/>
          <p:nvPr/>
        </p:nvSpPr>
        <p:spPr>
          <a:xfrm>
            <a:off x="900550" y="4131325"/>
            <a:ext cx="2008800" cy="863700"/>
          </a:xfrm>
          <a:prstGeom prst="rect">
            <a:avLst/>
          </a:prstGeom>
          <a:solidFill>
            <a:srgbClr val="1F49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FFFFFF"/>
                </a:solidFill>
              </a:rPr>
              <a:t>Personalized Spatial Engagement Portal </a:t>
            </a:r>
            <a:endParaRPr>
              <a:solidFill>
                <a:srgbClr val="FFFFFF"/>
              </a:solidFill>
            </a:endParaRPr>
          </a:p>
        </p:txBody>
      </p:sp>
      <p:cxnSp>
        <p:nvCxnSpPr>
          <p:cNvPr id="174" name="Google Shape;174;ga0af57ab86_0_39"/>
          <p:cNvCxnSpPr>
            <a:stCxn id="171" idx="3"/>
          </p:cNvCxnSpPr>
          <p:nvPr/>
        </p:nvCxnSpPr>
        <p:spPr>
          <a:xfrm>
            <a:off x="2909350" y="2487025"/>
            <a:ext cx="1115700" cy="1038000"/>
          </a:xfrm>
          <a:prstGeom prst="bentConnector3">
            <a:avLst>
              <a:gd name="adj1" fmla="val 50000"/>
            </a:avLst>
          </a:prstGeom>
          <a:noFill/>
          <a:ln w="38100" cap="flat" cmpd="sng">
            <a:solidFill>
              <a:srgbClr val="1F497D"/>
            </a:solidFill>
            <a:prstDash val="solid"/>
            <a:round/>
            <a:headEnd type="none" w="med" len="med"/>
            <a:tailEnd type="triangle" w="med" len="med"/>
          </a:ln>
        </p:spPr>
      </p:cxnSp>
      <p:cxnSp>
        <p:nvCxnSpPr>
          <p:cNvPr id="175" name="Google Shape;175;ga0af57ab86_0_39"/>
          <p:cNvCxnSpPr>
            <a:stCxn id="172" idx="3"/>
          </p:cNvCxnSpPr>
          <p:nvPr/>
        </p:nvCxnSpPr>
        <p:spPr>
          <a:xfrm>
            <a:off x="2909275" y="3525088"/>
            <a:ext cx="1115700" cy="600"/>
          </a:xfrm>
          <a:prstGeom prst="bentConnector3">
            <a:avLst>
              <a:gd name="adj1" fmla="val 50000"/>
            </a:avLst>
          </a:prstGeom>
          <a:noFill/>
          <a:ln w="38100" cap="flat" cmpd="sng">
            <a:solidFill>
              <a:srgbClr val="1F497D"/>
            </a:solidFill>
            <a:prstDash val="solid"/>
            <a:round/>
            <a:headEnd type="none" w="med" len="med"/>
            <a:tailEnd type="triangle" w="med" len="med"/>
          </a:ln>
        </p:spPr>
      </p:cxnSp>
      <p:cxnSp>
        <p:nvCxnSpPr>
          <p:cNvPr id="176" name="Google Shape;176;ga0af57ab86_0_39"/>
          <p:cNvCxnSpPr>
            <a:stCxn id="173" idx="3"/>
          </p:cNvCxnSpPr>
          <p:nvPr/>
        </p:nvCxnSpPr>
        <p:spPr>
          <a:xfrm rot="10800000" flipH="1">
            <a:off x="2909350" y="3525175"/>
            <a:ext cx="1115700" cy="1038000"/>
          </a:xfrm>
          <a:prstGeom prst="bentConnector3">
            <a:avLst>
              <a:gd name="adj1" fmla="val 50000"/>
            </a:avLst>
          </a:prstGeom>
          <a:noFill/>
          <a:ln w="38100" cap="flat" cmpd="sng">
            <a:solidFill>
              <a:srgbClr val="1F497D"/>
            </a:solidFill>
            <a:prstDash val="solid"/>
            <a:round/>
            <a:headEnd type="none" w="med" len="med"/>
            <a:tailEnd type="triangle" w="med" len="med"/>
          </a:ln>
        </p:spPr>
      </p:cxnSp>
      <p:cxnSp>
        <p:nvCxnSpPr>
          <p:cNvPr id="177" name="Google Shape;177;ga0af57ab86_0_39"/>
          <p:cNvCxnSpPr/>
          <p:nvPr/>
        </p:nvCxnSpPr>
        <p:spPr>
          <a:xfrm rot="10800000" flipH="1">
            <a:off x="6903398" y="3510688"/>
            <a:ext cx="1385700" cy="11700"/>
          </a:xfrm>
          <a:prstGeom prst="straightConnector1">
            <a:avLst/>
          </a:prstGeom>
          <a:noFill/>
          <a:ln w="38100"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a0af57ab86_0_56"/>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83" name="Google Shape;183;ga0af57ab86_0_56"/>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pic>
        <p:nvPicPr>
          <p:cNvPr id="184" name="Google Shape;184;ga0af57ab86_0_56"/>
          <p:cNvPicPr preferRelativeResize="0"/>
          <p:nvPr/>
        </p:nvPicPr>
        <p:blipFill rotWithShape="1">
          <a:blip r:embed="rId3">
            <a:alphaModFix/>
          </a:blip>
          <a:srcRect l="34493" t="23214" r="51274" b="9085"/>
          <a:stretch/>
        </p:blipFill>
        <p:spPr>
          <a:xfrm>
            <a:off x="4951425" y="1073850"/>
            <a:ext cx="1984349" cy="4784899"/>
          </a:xfrm>
          <a:prstGeom prst="rect">
            <a:avLst/>
          </a:prstGeom>
          <a:noFill/>
          <a:ln>
            <a:noFill/>
          </a:ln>
        </p:spPr>
      </p:pic>
      <p:sp>
        <p:nvSpPr>
          <p:cNvPr id="185" name="Google Shape;185;ga0af57ab86_0_56"/>
          <p:cNvSpPr/>
          <p:nvPr/>
        </p:nvSpPr>
        <p:spPr>
          <a:xfrm>
            <a:off x="4951500" y="4300550"/>
            <a:ext cx="1984200" cy="16335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ga0af57ab86_0_63"/>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91" name="Google Shape;191;ga0af57ab86_0_63"/>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192" name="Google Shape;192;ga0af57ab86_0_63"/>
          <p:cNvSpPr txBox="1"/>
          <p:nvPr/>
        </p:nvSpPr>
        <p:spPr>
          <a:xfrm>
            <a:off x="434100" y="431125"/>
            <a:ext cx="110190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dirty="0">
                <a:solidFill>
                  <a:srgbClr val="595959"/>
                </a:solidFill>
              </a:rPr>
              <a:t>Spatial Public Engagement </a:t>
            </a:r>
            <a:r>
              <a:rPr lang="en-US" sz="2900" b="1" dirty="0" smtClean="0">
                <a:solidFill>
                  <a:srgbClr val="595959"/>
                </a:solidFill>
              </a:rPr>
              <a:t>Portal </a:t>
            </a:r>
          </a:p>
          <a:p>
            <a:pPr marL="0" lvl="0" indent="0" algn="ctr" rtl="0">
              <a:spcBef>
                <a:spcPts val="0"/>
              </a:spcBef>
              <a:spcAft>
                <a:spcPts val="0"/>
              </a:spcAft>
              <a:buNone/>
            </a:pPr>
            <a:endParaRPr lang="en-US" sz="2900" b="1" dirty="0">
              <a:solidFill>
                <a:srgbClr val="595959"/>
              </a:solidFill>
            </a:endParaRPr>
          </a:p>
          <a:p>
            <a:pPr marL="0" lvl="0" indent="0" algn="ctr" rtl="0">
              <a:spcBef>
                <a:spcPts val="0"/>
              </a:spcBef>
              <a:spcAft>
                <a:spcPts val="0"/>
              </a:spcAft>
              <a:buNone/>
            </a:pPr>
            <a:endParaRPr lang="en-US" sz="2900" b="1" dirty="0" smtClean="0">
              <a:solidFill>
                <a:srgbClr val="595959"/>
              </a:solidFill>
            </a:endParaRPr>
          </a:p>
          <a:p>
            <a:pPr marL="0" lvl="0" indent="0" algn="ctr" rtl="0">
              <a:spcBef>
                <a:spcPts val="0"/>
              </a:spcBef>
              <a:spcAft>
                <a:spcPts val="0"/>
              </a:spcAft>
              <a:buNone/>
            </a:pPr>
            <a:endParaRPr lang="en-US" sz="2900" b="1" dirty="0">
              <a:solidFill>
                <a:srgbClr val="595959"/>
              </a:solidFill>
            </a:endParaRPr>
          </a:p>
          <a:p>
            <a:pPr marL="0" lvl="0" indent="0" algn="ctr" rtl="0">
              <a:spcBef>
                <a:spcPts val="0"/>
              </a:spcBef>
              <a:spcAft>
                <a:spcPts val="0"/>
              </a:spcAft>
              <a:buNone/>
            </a:pPr>
            <a:endParaRPr lang="en-US" sz="2900" b="1" dirty="0" smtClean="0">
              <a:solidFill>
                <a:srgbClr val="595959"/>
              </a:solidFill>
            </a:endParaRPr>
          </a:p>
          <a:p>
            <a:pPr marL="0" lvl="0" indent="0" algn="ctr" rtl="0">
              <a:spcBef>
                <a:spcPts val="0"/>
              </a:spcBef>
              <a:spcAft>
                <a:spcPts val="0"/>
              </a:spcAft>
              <a:buNone/>
            </a:pPr>
            <a:r>
              <a:rPr lang="en-US" sz="2900" b="1" dirty="0" smtClean="0">
                <a:solidFill>
                  <a:srgbClr val="595959"/>
                </a:solidFill>
              </a:rPr>
              <a:t>DEMO</a:t>
            </a:r>
            <a:endParaRPr sz="2900" b="1" dirty="0">
              <a:solidFill>
                <a:srgbClr val="595959"/>
              </a:solidFill>
            </a:endParaRPr>
          </a:p>
          <a:p>
            <a:pPr marL="0" lvl="0" indent="0" algn="ctr" rtl="0">
              <a:spcBef>
                <a:spcPts val="0"/>
              </a:spcBef>
              <a:spcAft>
                <a:spcPts val="0"/>
              </a:spcAft>
              <a:buNone/>
            </a:pPr>
            <a:r>
              <a:rPr lang="en-US" sz="2900" b="1" dirty="0">
                <a:solidFill>
                  <a:srgbClr val="595959"/>
                </a:solidFill>
              </a:rPr>
              <a:t> </a:t>
            </a:r>
            <a:r>
              <a:rPr lang="en-US" sz="3600" dirty="0">
                <a:solidFill>
                  <a:srgbClr val="595959"/>
                </a:solidFill>
              </a:rPr>
              <a:t> </a:t>
            </a:r>
            <a:endParaRPr sz="3600" dirty="0">
              <a:solidFill>
                <a:srgbClr val="595959"/>
              </a:solidFill>
            </a:endParaRPr>
          </a:p>
        </p:txBody>
      </p:sp>
      <p:pic>
        <p:nvPicPr>
          <p:cNvPr id="193" name="Google Shape;193;ga0af57ab86_0_63" title="screen-capture.webm">
            <a:hlinkClick r:id="rId3"/>
          </p:cNvPr>
          <p:cNvPicPr preferRelativeResize="0"/>
          <p:nvPr/>
        </p:nvPicPr>
        <p:blipFill>
          <a:blip r:embed="rId4">
            <a:alphaModFix/>
          </a:blip>
          <a:stretch>
            <a:fillRect/>
          </a:stretch>
        </p:blipFill>
        <p:spPr>
          <a:xfrm>
            <a:off x="434100" y="5435911"/>
            <a:ext cx="1209576" cy="1156007"/>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a0af57ab86_0_81"/>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99" name="Google Shape;199;ga0af57ab86_0_81"/>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200" name="Google Shape;200;ga0af57ab86_0_81"/>
          <p:cNvSpPr txBox="1"/>
          <p:nvPr/>
        </p:nvSpPr>
        <p:spPr>
          <a:xfrm>
            <a:off x="434100" y="431125"/>
            <a:ext cx="110190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Spatial Public Engagement Portal</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3600">
                <a:solidFill>
                  <a:srgbClr val="595959"/>
                </a:solidFill>
              </a:rPr>
              <a:t> </a:t>
            </a:r>
            <a:endParaRPr sz="3600">
              <a:solidFill>
                <a:srgbClr val="595959"/>
              </a:solidFill>
            </a:endParaRPr>
          </a:p>
        </p:txBody>
      </p:sp>
      <p:pic>
        <p:nvPicPr>
          <p:cNvPr id="201" name="Google Shape;201;ga0af57ab86_0_81"/>
          <p:cNvPicPr preferRelativeResize="0"/>
          <p:nvPr/>
        </p:nvPicPr>
        <p:blipFill rotWithShape="1">
          <a:blip r:embed="rId3">
            <a:alphaModFix/>
          </a:blip>
          <a:srcRect t="10985" b="5833"/>
          <a:stretch/>
        </p:blipFill>
        <p:spPr>
          <a:xfrm>
            <a:off x="495808" y="1705384"/>
            <a:ext cx="7172810" cy="4250822"/>
          </a:xfrm>
          <a:prstGeom prst="rect">
            <a:avLst/>
          </a:prstGeom>
          <a:noFill/>
          <a:ln>
            <a:noFill/>
          </a:ln>
        </p:spPr>
      </p:pic>
      <p:sp>
        <p:nvSpPr>
          <p:cNvPr id="203" name="Google Shape;203;ga0af57ab86_0_81"/>
          <p:cNvSpPr txBox="1"/>
          <p:nvPr/>
        </p:nvSpPr>
        <p:spPr>
          <a:xfrm>
            <a:off x="-93255" y="1052903"/>
            <a:ext cx="7279429" cy="92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888888"/>
                </a:solidFill>
              </a:rPr>
              <a:t>Example Story Map:</a:t>
            </a:r>
            <a:endParaRPr sz="2400" dirty="0">
              <a:solidFill>
                <a:srgbClr val="888888"/>
              </a:solidFill>
            </a:endParaRPr>
          </a:p>
          <a:p>
            <a:pPr marL="0" lvl="0" indent="0" algn="ctr" rtl="0">
              <a:spcBef>
                <a:spcPts val="0"/>
              </a:spcBef>
              <a:spcAft>
                <a:spcPts val="0"/>
              </a:spcAft>
              <a:buNone/>
            </a:pPr>
            <a:r>
              <a:rPr lang="en-US" sz="1100" u="sng" dirty="0">
                <a:solidFill>
                  <a:schemeClr val="hlink"/>
                </a:solidFill>
                <a:hlinkClick r:id="rId4"/>
              </a:rPr>
              <a:t>https://storymaps.arcgis.com/stories/fb44c65bc2c84308a110c818f3e10c65</a:t>
            </a:r>
            <a:endParaRPr sz="2400" dirty="0">
              <a:solidFill>
                <a:srgbClr val="888888"/>
              </a:solidFill>
            </a:endParaRPr>
          </a:p>
        </p:txBody>
      </p:sp>
      <p:sp>
        <p:nvSpPr>
          <p:cNvPr id="204" name="Google Shape;204;ga0af57ab86_0_81"/>
          <p:cNvSpPr txBox="1"/>
          <p:nvPr/>
        </p:nvSpPr>
        <p:spPr>
          <a:xfrm>
            <a:off x="6643711" y="5974734"/>
            <a:ext cx="4295700" cy="831900"/>
          </a:xfrm>
          <a:prstGeom prst="rect">
            <a:avLst/>
          </a:prstGeom>
          <a:noFill/>
          <a:ln>
            <a:noFill/>
          </a:ln>
        </p:spPr>
        <p:txBody>
          <a:bodyPr spcFirstLastPara="1" wrap="square" lIns="91425" tIns="45700" rIns="91425" bIns="45700" anchor="t" anchorCtr="0">
            <a:noAutofit/>
          </a:bodyPr>
          <a:lstStyle/>
          <a:p>
            <a:pPr lvl="0" algn="ctr"/>
            <a:r>
              <a:rPr lang="en-US" dirty="0"/>
              <a:t>George’s summer research presentation video: </a:t>
            </a:r>
            <a:r>
              <a:rPr lang="en-US" u="sng" dirty="0">
                <a:hlinkClick r:id="rId5"/>
              </a:rPr>
              <a:t>https://www.youtube.com/watch?v=34KNasYnAio</a:t>
            </a:r>
            <a:endParaRPr sz="2400" dirty="0">
              <a:solidFill>
                <a:srgbClr val="888888"/>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a0af57ab86_0_93"/>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210" name="Google Shape;210;ga0af57ab86_0_93"/>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
        <p:nvSpPr>
          <p:cNvPr id="211" name="Google Shape;211;ga0af57ab86_0_93"/>
          <p:cNvSpPr txBox="1"/>
          <p:nvPr/>
        </p:nvSpPr>
        <p:spPr>
          <a:xfrm>
            <a:off x="434100" y="733875"/>
            <a:ext cx="11019000" cy="29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Thank you !</a:t>
            </a:r>
            <a:endParaRPr sz="2900" b="1">
              <a:solidFill>
                <a:srgbClr val="595959"/>
              </a:solidFill>
            </a:endParaRPr>
          </a:p>
          <a:p>
            <a:pPr marL="0" lvl="0" indent="0" algn="ctr" rtl="0">
              <a:spcBef>
                <a:spcPts val="0"/>
              </a:spcBef>
              <a:spcAft>
                <a:spcPts val="0"/>
              </a:spcAft>
              <a:buNone/>
            </a:pPr>
            <a:endParaRPr sz="2900" b="1">
              <a:solidFill>
                <a:srgbClr val="595959"/>
              </a:solidFill>
            </a:endParaRPr>
          </a:p>
          <a:p>
            <a:pPr marL="0" lvl="0" indent="0" algn="ctr" rtl="0">
              <a:spcBef>
                <a:spcPts val="0"/>
              </a:spcBef>
              <a:spcAft>
                <a:spcPts val="0"/>
              </a:spcAft>
              <a:buNone/>
            </a:pPr>
            <a:endParaRPr sz="2900" b="1">
              <a:solidFill>
                <a:srgbClr val="595959"/>
              </a:solidFill>
            </a:endParaRPr>
          </a:p>
          <a:p>
            <a:pPr marL="0" lvl="0" indent="0" algn="ctr" rtl="0">
              <a:spcBef>
                <a:spcPts val="0"/>
              </a:spcBef>
              <a:spcAft>
                <a:spcPts val="0"/>
              </a:spcAft>
              <a:buNone/>
            </a:pPr>
            <a:r>
              <a:rPr lang="en-US" sz="2900" b="1">
                <a:solidFill>
                  <a:srgbClr val="595959"/>
                </a:solidFill>
              </a:rPr>
              <a:t>Any Questions?</a:t>
            </a:r>
            <a:endParaRPr sz="2900" b="1">
              <a:solidFill>
                <a:srgbClr val="595959"/>
              </a:solidFill>
            </a:endParaRPr>
          </a:p>
          <a:p>
            <a:pPr marL="0" lvl="0" indent="0" algn="ctr" rtl="0">
              <a:spcBef>
                <a:spcPts val="0"/>
              </a:spcBef>
              <a:spcAft>
                <a:spcPts val="0"/>
              </a:spcAft>
              <a:buNone/>
            </a:pPr>
            <a:endParaRPr sz="2900" b="1">
              <a:solidFill>
                <a:srgbClr val="595959"/>
              </a:solidFill>
            </a:endParaRPr>
          </a:p>
          <a:p>
            <a:pPr marL="0" lvl="0" indent="0" algn="ctr" rtl="0">
              <a:spcBef>
                <a:spcPts val="0"/>
              </a:spcBef>
              <a:spcAft>
                <a:spcPts val="0"/>
              </a:spcAft>
              <a:buNone/>
            </a:pPr>
            <a:endParaRPr sz="2900" b="1">
              <a:solidFill>
                <a:srgbClr val="595959"/>
              </a:solidFill>
            </a:endParaRPr>
          </a:p>
          <a:p>
            <a:pPr marL="0" lvl="0" indent="0" algn="ctr" rtl="0">
              <a:spcBef>
                <a:spcPts val="0"/>
              </a:spcBef>
              <a:spcAft>
                <a:spcPts val="0"/>
              </a:spcAft>
              <a:buNone/>
            </a:pPr>
            <a:endParaRPr sz="3600">
              <a:solidFill>
                <a:srgbClr val="595959"/>
              </a:solidFill>
            </a:endParaRPr>
          </a:p>
        </p:txBody>
      </p:sp>
      <p:pic>
        <p:nvPicPr>
          <p:cNvPr id="212" name="Google Shape;212;ga0af57ab86_0_93"/>
          <p:cNvPicPr preferRelativeResize="0"/>
          <p:nvPr/>
        </p:nvPicPr>
        <p:blipFill>
          <a:blip r:embed="rId3">
            <a:alphaModFix/>
          </a:blip>
          <a:stretch>
            <a:fillRect/>
          </a:stretch>
        </p:blipFill>
        <p:spPr>
          <a:xfrm>
            <a:off x="2857179" y="4685275"/>
            <a:ext cx="3433125" cy="613050"/>
          </a:xfrm>
          <a:prstGeom prst="rect">
            <a:avLst/>
          </a:prstGeom>
          <a:noFill/>
          <a:ln>
            <a:noFill/>
          </a:ln>
        </p:spPr>
      </p:pic>
      <p:pic>
        <p:nvPicPr>
          <p:cNvPr id="213" name="Google Shape;213;ga0af57ab86_0_93"/>
          <p:cNvPicPr preferRelativeResize="0"/>
          <p:nvPr/>
        </p:nvPicPr>
        <p:blipFill>
          <a:blip r:embed="rId4">
            <a:alphaModFix/>
          </a:blip>
          <a:stretch>
            <a:fillRect/>
          </a:stretch>
        </p:blipFill>
        <p:spPr>
          <a:xfrm>
            <a:off x="6707327" y="4437800"/>
            <a:ext cx="2216025" cy="1108000"/>
          </a:xfrm>
          <a:prstGeom prst="rect">
            <a:avLst/>
          </a:prstGeom>
          <a:noFill/>
          <a:ln>
            <a:noFill/>
          </a:ln>
        </p:spPr>
      </p:pic>
      <p:sp>
        <p:nvSpPr>
          <p:cNvPr id="214" name="Google Shape;214;ga0af57ab86_0_93"/>
          <p:cNvSpPr txBox="1"/>
          <p:nvPr/>
        </p:nvSpPr>
        <p:spPr>
          <a:xfrm>
            <a:off x="2963850" y="2748900"/>
            <a:ext cx="5959500" cy="58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rgbClr val="888888"/>
                </a:solidFill>
              </a:rPr>
              <a:t>Dr. Okan Pala | </a:t>
            </a:r>
            <a:r>
              <a:rPr lang="en-US" sz="2400" u="sng">
                <a:solidFill>
                  <a:schemeClr val="hlink"/>
                </a:solidFill>
                <a:hlinkClick r:id="rId5"/>
              </a:rPr>
              <a:t>opala@ncsu.edu</a:t>
            </a:r>
            <a:r>
              <a:rPr lang="en-US" sz="2400">
                <a:solidFill>
                  <a:srgbClr val="888888"/>
                </a:solidFill>
              </a:rPr>
              <a:t> </a:t>
            </a:r>
            <a:endParaRPr sz="2400">
              <a:solidFill>
                <a:srgbClr val="888888"/>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2"/>
          <p:cNvSpPr txBox="1">
            <a:spLocks noGrp="1"/>
          </p:cNvSpPr>
          <p:nvPr>
            <p:ph type="body" idx="1"/>
          </p:nvPr>
        </p:nvSpPr>
        <p:spPr>
          <a:xfrm>
            <a:off x="6290311" y="88900"/>
            <a:ext cx="5002530" cy="2730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p:txBody>
      </p:sp>
      <p:sp>
        <p:nvSpPr>
          <p:cNvPr id="45" name="Google Shape;45;p2"/>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46" name="Google Shape;46;p2"/>
          <p:cNvSpPr txBox="1"/>
          <p:nvPr/>
        </p:nvSpPr>
        <p:spPr>
          <a:xfrm>
            <a:off x="2591275" y="446000"/>
            <a:ext cx="7252200" cy="6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Transportation Planning Process</a:t>
            </a:r>
            <a:r>
              <a:rPr lang="en-US" sz="3300" b="1">
                <a:solidFill>
                  <a:srgbClr val="595959"/>
                </a:solidFill>
              </a:rPr>
              <a:t> </a:t>
            </a:r>
            <a:r>
              <a:rPr lang="en-US" sz="3600">
                <a:solidFill>
                  <a:srgbClr val="595959"/>
                </a:solidFill>
              </a:rPr>
              <a:t> </a:t>
            </a:r>
            <a:endParaRPr sz="3600">
              <a:solidFill>
                <a:srgbClr val="595959"/>
              </a:solidFill>
            </a:endParaRPr>
          </a:p>
        </p:txBody>
      </p:sp>
      <p:sp>
        <p:nvSpPr>
          <p:cNvPr id="47" name="Google Shape;47;p2"/>
          <p:cNvSpPr/>
          <p:nvPr/>
        </p:nvSpPr>
        <p:spPr>
          <a:xfrm>
            <a:off x="2326500" y="1283530"/>
            <a:ext cx="2343121" cy="1247060"/>
          </a:xfrm>
          <a:prstGeom prst="flowChartInputOutput">
            <a:avLst/>
          </a:prstGeom>
          <a:solidFill>
            <a:srgbClr val="CC0000"/>
          </a:solidFill>
          <a:ln w="9525" cap="flat" cmpd="sng">
            <a:solidFill>
              <a:srgbClr val="1F49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525649" y="1283945"/>
            <a:ext cx="2122249" cy="1247060"/>
          </a:xfrm>
          <a:prstGeom prst="flowChartInputOutput">
            <a:avLst/>
          </a:prstGeom>
          <a:solidFill>
            <a:srgbClr val="CC0000"/>
          </a:solidFill>
          <a:ln w="9525" cap="flat" cmpd="sng">
            <a:solidFill>
              <a:srgbClr val="1F49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494925" y="1283530"/>
            <a:ext cx="2201600" cy="1247060"/>
          </a:xfrm>
          <a:prstGeom prst="flowChartInputOutput">
            <a:avLst/>
          </a:prstGeom>
          <a:solidFill>
            <a:srgbClr val="CC0000"/>
          </a:solidFill>
          <a:ln w="7620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2"/>
          <p:cNvCxnSpPr>
            <a:stCxn id="47" idx="5"/>
            <a:endCxn id="48" idx="2"/>
          </p:cNvCxnSpPr>
          <p:nvPr/>
        </p:nvCxnSpPr>
        <p:spPr>
          <a:xfrm>
            <a:off x="4435309" y="1907060"/>
            <a:ext cx="302700" cy="300"/>
          </a:xfrm>
          <a:prstGeom prst="straightConnector1">
            <a:avLst/>
          </a:prstGeom>
          <a:noFill/>
          <a:ln w="19050" cap="flat" cmpd="sng">
            <a:solidFill>
              <a:srgbClr val="1F497D"/>
            </a:solidFill>
            <a:prstDash val="solid"/>
            <a:round/>
            <a:headEnd type="none" w="med" len="med"/>
            <a:tailEnd type="triangle" w="med" len="med"/>
          </a:ln>
        </p:spPr>
      </p:cxnSp>
      <p:cxnSp>
        <p:nvCxnSpPr>
          <p:cNvPr id="51" name="Google Shape;51;p2"/>
          <p:cNvCxnSpPr>
            <a:stCxn id="48" idx="5"/>
            <a:endCxn id="49" idx="2"/>
          </p:cNvCxnSpPr>
          <p:nvPr/>
        </p:nvCxnSpPr>
        <p:spPr>
          <a:xfrm rot="10800000" flipH="1">
            <a:off x="6435673" y="1907175"/>
            <a:ext cx="279300" cy="300"/>
          </a:xfrm>
          <a:prstGeom prst="straightConnector1">
            <a:avLst/>
          </a:prstGeom>
          <a:noFill/>
          <a:ln w="19050" cap="flat" cmpd="sng">
            <a:solidFill>
              <a:srgbClr val="1F497D"/>
            </a:solidFill>
            <a:prstDash val="solid"/>
            <a:round/>
            <a:headEnd type="none" w="med" len="med"/>
            <a:tailEnd type="triangle" w="med" len="med"/>
          </a:ln>
        </p:spPr>
      </p:cxnSp>
      <p:cxnSp>
        <p:nvCxnSpPr>
          <p:cNvPr id="52" name="Google Shape;52;p2"/>
          <p:cNvCxnSpPr>
            <a:stCxn id="49" idx="5"/>
          </p:cNvCxnSpPr>
          <p:nvPr/>
        </p:nvCxnSpPr>
        <p:spPr>
          <a:xfrm>
            <a:off x="8476365" y="1907060"/>
            <a:ext cx="435900" cy="900"/>
          </a:xfrm>
          <a:prstGeom prst="straightConnector1">
            <a:avLst/>
          </a:prstGeom>
          <a:noFill/>
          <a:ln w="19050" cap="flat" cmpd="sng">
            <a:solidFill>
              <a:srgbClr val="1F497D"/>
            </a:solidFill>
            <a:prstDash val="solid"/>
            <a:round/>
            <a:headEnd type="none" w="med" len="med"/>
            <a:tailEnd type="triangle" w="med" len="med"/>
          </a:ln>
        </p:spPr>
      </p:cxnSp>
      <p:sp>
        <p:nvSpPr>
          <p:cNvPr id="53" name="Google Shape;53;p2"/>
          <p:cNvSpPr txBox="1"/>
          <p:nvPr/>
        </p:nvSpPr>
        <p:spPr>
          <a:xfrm>
            <a:off x="2845041" y="1588964"/>
            <a:ext cx="1235400" cy="63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700">
                <a:solidFill>
                  <a:srgbClr val="FFFFFF"/>
                </a:solidFill>
              </a:rPr>
              <a:t>Choice of site</a:t>
            </a:r>
            <a:r>
              <a:rPr lang="en-US">
                <a:solidFill>
                  <a:srgbClr val="FFFFFF"/>
                </a:solidFill>
              </a:rPr>
              <a:t> </a:t>
            </a:r>
            <a:endParaRPr>
              <a:solidFill>
                <a:srgbClr val="FFFFFF"/>
              </a:solidFill>
            </a:endParaRPr>
          </a:p>
        </p:txBody>
      </p:sp>
      <p:sp>
        <p:nvSpPr>
          <p:cNvPr id="54" name="Google Shape;54;p2"/>
          <p:cNvSpPr txBox="1"/>
          <p:nvPr/>
        </p:nvSpPr>
        <p:spPr>
          <a:xfrm>
            <a:off x="4830826" y="1495340"/>
            <a:ext cx="1571100" cy="63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700" dirty="0">
                <a:solidFill>
                  <a:srgbClr val="FFFFFF"/>
                </a:solidFill>
              </a:rPr>
              <a:t>Ranking transportation needs</a:t>
            </a:r>
            <a:endParaRPr dirty="0">
              <a:solidFill>
                <a:srgbClr val="FFFFFF"/>
              </a:solidFill>
            </a:endParaRPr>
          </a:p>
        </p:txBody>
      </p:sp>
      <p:sp>
        <p:nvSpPr>
          <p:cNvPr id="55" name="Google Shape;55;p2"/>
          <p:cNvSpPr txBox="1"/>
          <p:nvPr/>
        </p:nvSpPr>
        <p:spPr>
          <a:xfrm>
            <a:off x="6978058" y="1590880"/>
            <a:ext cx="1235400" cy="63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700">
                <a:solidFill>
                  <a:srgbClr val="FFFFFF"/>
                </a:solidFill>
              </a:rPr>
              <a:t>Public input</a:t>
            </a:r>
            <a:endParaRPr>
              <a:solidFill>
                <a:srgbClr val="FFFFFF"/>
              </a:solidFill>
            </a:endParaRPr>
          </a:p>
        </p:txBody>
      </p:sp>
      <p:sp>
        <p:nvSpPr>
          <p:cNvPr id="56" name="Google Shape;56;p2"/>
          <p:cNvSpPr/>
          <p:nvPr/>
        </p:nvSpPr>
        <p:spPr>
          <a:xfrm>
            <a:off x="9120854" y="2367300"/>
            <a:ext cx="176100" cy="163500"/>
          </a:xfrm>
          <a:prstGeom prst="ellipse">
            <a:avLst/>
          </a:prstGeom>
          <a:solidFill>
            <a:srgbClr val="CC0000"/>
          </a:solidFill>
          <a:ln w="9525" cap="flat" cmpd="sng">
            <a:solidFill>
              <a:srgbClr val="1F49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446578" y="2367300"/>
            <a:ext cx="176100" cy="163500"/>
          </a:xfrm>
          <a:prstGeom prst="ellipse">
            <a:avLst/>
          </a:prstGeom>
          <a:solidFill>
            <a:srgbClr val="CC0000"/>
          </a:solidFill>
          <a:ln w="9525" cap="flat" cmpd="sng">
            <a:solidFill>
              <a:srgbClr val="1F49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772303" y="2367300"/>
            <a:ext cx="176100" cy="163500"/>
          </a:xfrm>
          <a:prstGeom prst="ellipse">
            <a:avLst/>
          </a:prstGeom>
          <a:solidFill>
            <a:srgbClr val="CC0000"/>
          </a:solidFill>
          <a:ln w="9525" cap="flat" cmpd="sng">
            <a:solidFill>
              <a:srgbClr val="1F49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txBox="1"/>
          <p:nvPr/>
        </p:nvSpPr>
        <p:spPr>
          <a:xfrm>
            <a:off x="2591275" y="2730598"/>
            <a:ext cx="7252200" cy="5752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dirty="0">
                <a:solidFill>
                  <a:srgbClr val="595959"/>
                </a:solidFill>
              </a:rPr>
              <a:t>Problem Statement</a:t>
            </a:r>
            <a:endParaRPr sz="3600" dirty="0">
              <a:solidFill>
                <a:srgbClr val="595959"/>
              </a:solidFill>
            </a:endParaRPr>
          </a:p>
        </p:txBody>
      </p:sp>
      <p:sp>
        <p:nvSpPr>
          <p:cNvPr id="60" name="Google Shape;60;p2"/>
          <p:cNvSpPr txBox="1"/>
          <p:nvPr/>
        </p:nvSpPr>
        <p:spPr>
          <a:xfrm>
            <a:off x="1086525" y="3280227"/>
            <a:ext cx="9824400" cy="322716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1"/>
              </a:buClr>
              <a:buSzPts val="2000"/>
              <a:buAutoNum type="arabicPeriod"/>
            </a:pPr>
            <a:r>
              <a:rPr lang="en-US" sz="1800" dirty="0">
                <a:solidFill>
                  <a:schemeClr val="dk1"/>
                </a:solidFill>
              </a:rPr>
              <a:t>Local stakeholders are more likely to get involved in the planning process of it compared to commuting stakeholders</a:t>
            </a:r>
            <a:endParaRPr sz="1800" dirty="0">
              <a:solidFill>
                <a:schemeClr val="dk1"/>
              </a:solidFill>
            </a:endParaRPr>
          </a:p>
          <a:p>
            <a:pPr marL="457200" lvl="0" indent="-355600" algn="l" rtl="0">
              <a:lnSpc>
                <a:spcPct val="115000"/>
              </a:lnSpc>
              <a:spcBef>
                <a:spcPts val="0"/>
              </a:spcBef>
              <a:spcAft>
                <a:spcPts val="0"/>
              </a:spcAft>
              <a:buClr>
                <a:schemeClr val="dk1"/>
              </a:buClr>
              <a:buSzPts val="2000"/>
              <a:buAutoNum type="arabicPeriod"/>
            </a:pPr>
            <a:r>
              <a:rPr lang="en-US" sz="1800" dirty="0" smtClean="0">
                <a:solidFill>
                  <a:schemeClr val="dk1"/>
                </a:solidFill>
              </a:rPr>
              <a:t>Some </a:t>
            </a:r>
            <a:r>
              <a:rPr lang="en-US" sz="1800" dirty="0">
                <a:solidFill>
                  <a:schemeClr val="dk1"/>
                </a:solidFill>
              </a:rPr>
              <a:t>stakeholders participate in the planning </a:t>
            </a:r>
            <a:r>
              <a:rPr lang="en-US" sz="1800" dirty="0" smtClean="0">
                <a:solidFill>
                  <a:schemeClr val="dk1"/>
                </a:solidFill>
              </a:rPr>
              <a:t>of </a:t>
            </a:r>
            <a:r>
              <a:rPr lang="en-US" sz="1800" dirty="0" smtClean="0">
                <a:solidFill>
                  <a:schemeClr val="dk1"/>
                </a:solidFill>
              </a:rPr>
              <a:t>the</a:t>
            </a:r>
            <a:r>
              <a:rPr lang="en-US" sz="1800" dirty="0" smtClean="0">
                <a:solidFill>
                  <a:schemeClr val="dk1"/>
                </a:solidFill>
              </a:rPr>
              <a:t> </a:t>
            </a:r>
            <a:r>
              <a:rPr lang="en-US" sz="1800" dirty="0">
                <a:solidFill>
                  <a:schemeClr val="dk1"/>
                </a:solidFill>
              </a:rPr>
              <a:t>project because they </a:t>
            </a:r>
            <a:r>
              <a:rPr lang="en-US" sz="1800" dirty="0" smtClean="0">
                <a:solidFill>
                  <a:schemeClr val="dk1"/>
                </a:solidFill>
              </a:rPr>
              <a:t>are skeptical about long </a:t>
            </a:r>
            <a:r>
              <a:rPr lang="en-US" sz="1800" dirty="0">
                <a:solidFill>
                  <a:schemeClr val="dk1"/>
                </a:solidFill>
              </a:rPr>
              <a:t>term construction </a:t>
            </a:r>
            <a:r>
              <a:rPr lang="en-US" sz="1800" dirty="0" smtClean="0">
                <a:solidFill>
                  <a:schemeClr val="dk1"/>
                </a:solidFill>
              </a:rPr>
              <a:t>nearby. </a:t>
            </a:r>
          </a:p>
          <a:p>
            <a:pPr marL="457200" lvl="0" indent="-355600" algn="l" rtl="0">
              <a:lnSpc>
                <a:spcPct val="115000"/>
              </a:lnSpc>
              <a:spcBef>
                <a:spcPts val="0"/>
              </a:spcBef>
              <a:spcAft>
                <a:spcPts val="0"/>
              </a:spcAft>
              <a:buClr>
                <a:schemeClr val="dk1"/>
              </a:buClr>
              <a:buSzPts val="2000"/>
              <a:buAutoNum type="arabicPeriod"/>
            </a:pPr>
            <a:r>
              <a:rPr lang="en-US" sz="1800" dirty="0" smtClean="0">
                <a:solidFill>
                  <a:schemeClr val="dk1"/>
                </a:solidFill>
              </a:rPr>
              <a:t>Some stakeholders do not live in the vicinity of the project location and therefore they are </a:t>
            </a:r>
          </a:p>
          <a:p>
            <a:pPr marL="444500" lvl="5" indent="-342900">
              <a:lnSpc>
                <a:spcPct val="115000"/>
              </a:lnSpc>
              <a:buClr>
                <a:schemeClr val="dk1"/>
              </a:buClr>
              <a:buSzPts val="2000"/>
              <a:buFont typeface="Arial" panose="020B0604020202020204" pitchFamily="34" charset="0"/>
              <a:buChar char="•"/>
            </a:pPr>
            <a:r>
              <a:rPr lang="en-US" sz="1800" dirty="0">
                <a:solidFill>
                  <a:schemeClr val="dk1"/>
                </a:solidFill>
              </a:rPr>
              <a:t>Not aware of the existence of the project  </a:t>
            </a:r>
            <a:endParaRPr lang="en-US" sz="1800" dirty="0" smtClean="0">
              <a:solidFill>
                <a:schemeClr val="dk1"/>
              </a:solidFill>
            </a:endParaRPr>
          </a:p>
          <a:p>
            <a:pPr marL="444500" lvl="5" indent="-342900">
              <a:lnSpc>
                <a:spcPct val="115000"/>
              </a:lnSpc>
              <a:buClr>
                <a:schemeClr val="dk1"/>
              </a:buClr>
              <a:buSzPts val="2000"/>
              <a:buFont typeface="Arial" panose="020B0604020202020204" pitchFamily="34" charset="0"/>
              <a:buChar char="•"/>
            </a:pPr>
            <a:r>
              <a:rPr lang="en-US" sz="1800" dirty="0" smtClean="0">
                <a:solidFill>
                  <a:schemeClr val="dk1"/>
                </a:solidFill>
              </a:rPr>
              <a:t>Not aware of the improvement that the project implementation would provide to them</a:t>
            </a:r>
          </a:p>
          <a:p>
            <a:pPr marL="444500" lvl="5" indent="-342900">
              <a:lnSpc>
                <a:spcPct val="115000"/>
              </a:lnSpc>
              <a:buClr>
                <a:schemeClr val="dk1"/>
              </a:buClr>
              <a:buSzPts val="2000"/>
              <a:buFont typeface="Arial" panose="020B0604020202020204" pitchFamily="34" charset="0"/>
              <a:buChar char="•"/>
            </a:pPr>
            <a:endParaRPr lang="en-US" sz="1800" dirty="0" smtClean="0">
              <a:solidFill>
                <a:schemeClr val="dk1"/>
              </a:solidFill>
            </a:endParaRPr>
          </a:p>
          <a:p>
            <a:pPr marL="457200" lvl="0" indent="-355600" algn="l" rtl="0">
              <a:lnSpc>
                <a:spcPct val="115000"/>
              </a:lnSpc>
              <a:spcBef>
                <a:spcPts val="0"/>
              </a:spcBef>
              <a:spcAft>
                <a:spcPts val="0"/>
              </a:spcAft>
              <a:buClr>
                <a:schemeClr val="dk1"/>
              </a:buClr>
              <a:buSzPts val="2000"/>
              <a:buChar char="➔"/>
            </a:pPr>
            <a:r>
              <a:rPr lang="en-US" sz="1800" b="1" dirty="0" smtClean="0">
                <a:solidFill>
                  <a:schemeClr val="dk1"/>
                </a:solidFill>
              </a:rPr>
              <a:t>Local</a:t>
            </a:r>
            <a:r>
              <a:rPr lang="en-US" sz="1800" b="1" dirty="0">
                <a:solidFill>
                  <a:schemeClr val="dk1"/>
                </a:solidFill>
              </a:rPr>
              <a:t>: </a:t>
            </a:r>
            <a:r>
              <a:rPr lang="en-US" sz="1800" dirty="0">
                <a:solidFill>
                  <a:schemeClr val="dk1"/>
                </a:solidFill>
              </a:rPr>
              <a:t>stakeholders that live or work in close proximity to the project’s location</a:t>
            </a:r>
            <a:endParaRPr sz="1800" dirty="0">
              <a:solidFill>
                <a:schemeClr val="dk1"/>
              </a:solidFill>
            </a:endParaRPr>
          </a:p>
          <a:p>
            <a:pPr marL="457200" lvl="0" indent="-355600" algn="l" rtl="0">
              <a:lnSpc>
                <a:spcPct val="115000"/>
              </a:lnSpc>
              <a:spcBef>
                <a:spcPts val="0"/>
              </a:spcBef>
              <a:spcAft>
                <a:spcPts val="0"/>
              </a:spcAft>
              <a:buClr>
                <a:schemeClr val="dk1"/>
              </a:buClr>
              <a:buSzPts val="2000"/>
              <a:buChar char="➔"/>
            </a:pPr>
            <a:r>
              <a:rPr lang="en-US" sz="1800" b="1" dirty="0">
                <a:solidFill>
                  <a:schemeClr val="dk1"/>
                </a:solidFill>
              </a:rPr>
              <a:t>Commuting: </a:t>
            </a:r>
            <a:r>
              <a:rPr lang="en-US" sz="1800" dirty="0">
                <a:solidFill>
                  <a:schemeClr val="dk1"/>
                </a:solidFill>
              </a:rPr>
              <a:t>stakeholders that regularly commute near the project’s location</a:t>
            </a:r>
            <a:endParaRPr sz="1800" dirty="0">
              <a:solidFill>
                <a:schemeClr val="dk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3"/>
          <p:cNvSpPr txBox="1">
            <a:spLocks noGrp="1"/>
          </p:cNvSpPr>
          <p:nvPr>
            <p:ph type="body" idx="1"/>
          </p:nvPr>
        </p:nvSpPr>
        <p:spPr>
          <a:xfrm>
            <a:off x="6290311" y="88901"/>
            <a:ext cx="5002530" cy="263525"/>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66" name="Google Shape;66;p3"/>
          <p:cNvSpPr txBox="1">
            <a:spLocks noGrp="1"/>
          </p:cNvSpPr>
          <p:nvPr>
            <p:ph type="sldNum" idx="12"/>
          </p:nvPr>
        </p:nvSpPr>
        <p:spPr>
          <a:xfrm>
            <a:off x="8519160" y="6356351"/>
            <a:ext cx="277368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pic>
        <p:nvPicPr>
          <p:cNvPr id="67" name="Google Shape;67;p3"/>
          <p:cNvPicPr preferRelativeResize="0"/>
          <p:nvPr/>
        </p:nvPicPr>
        <p:blipFill>
          <a:blip r:embed="rId3">
            <a:alphaModFix/>
          </a:blip>
          <a:stretch>
            <a:fillRect/>
          </a:stretch>
        </p:blipFill>
        <p:spPr>
          <a:xfrm>
            <a:off x="4392500" y="4051923"/>
            <a:ext cx="3269748" cy="1943449"/>
          </a:xfrm>
          <a:prstGeom prst="rect">
            <a:avLst/>
          </a:prstGeom>
          <a:noFill/>
          <a:ln>
            <a:noFill/>
          </a:ln>
        </p:spPr>
      </p:pic>
      <p:sp>
        <p:nvSpPr>
          <p:cNvPr id="68" name="Google Shape;68;p3"/>
          <p:cNvSpPr txBox="1"/>
          <p:nvPr/>
        </p:nvSpPr>
        <p:spPr>
          <a:xfrm>
            <a:off x="1105575" y="570025"/>
            <a:ext cx="9843600" cy="6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Overarching Goal  </a:t>
            </a:r>
            <a:r>
              <a:rPr lang="en-US" sz="3300" b="1">
                <a:solidFill>
                  <a:srgbClr val="595959"/>
                </a:solidFill>
              </a:rPr>
              <a:t> </a:t>
            </a:r>
            <a:r>
              <a:rPr lang="en-US" sz="3600">
                <a:solidFill>
                  <a:srgbClr val="595959"/>
                </a:solidFill>
              </a:rPr>
              <a:t> </a:t>
            </a:r>
            <a:endParaRPr sz="3600">
              <a:solidFill>
                <a:srgbClr val="595959"/>
              </a:solidFill>
            </a:endParaRPr>
          </a:p>
        </p:txBody>
      </p:sp>
      <p:sp>
        <p:nvSpPr>
          <p:cNvPr id="69" name="Google Shape;69;p3"/>
          <p:cNvSpPr txBox="1"/>
          <p:nvPr/>
        </p:nvSpPr>
        <p:spPr>
          <a:xfrm>
            <a:off x="1665150" y="1473425"/>
            <a:ext cx="8556900" cy="3000000"/>
          </a:xfrm>
          <a:prstGeom prst="rect">
            <a:avLst/>
          </a:prstGeom>
          <a:noFill/>
          <a:ln>
            <a:noFill/>
          </a:ln>
        </p:spPr>
        <p:txBody>
          <a:bodyPr spcFirstLastPara="1" wrap="square" lIns="91425" tIns="91425" rIns="91425" bIns="91425" anchor="t" anchorCtr="0">
            <a:noAutofit/>
          </a:bodyPr>
          <a:lstStyle/>
          <a:p>
            <a:pPr marL="0" lvl="0" indent="0" algn="ctr" rtl="0">
              <a:lnSpc>
                <a:spcPct val="200000"/>
              </a:lnSpc>
              <a:spcBef>
                <a:spcPts val="1000"/>
              </a:spcBef>
              <a:spcAft>
                <a:spcPts val="0"/>
              </a:spcAft>
              <a:buNone/>
            </a:pPr>
            <a:r>
              <a:rPr lang="en-US" sz="2400" dirty="0">
                <a:solidFill>
                  <a:schemeClr val="dk1"/>
                </a:solidFill>
              </a:rPr>
              <a:t>NCDOT aims to gain the </a:t>
            </a:r>
            <a:r>
              <a:rPr lang="en-US" sz="2400" dirty="0" smtClean="0">
                <a:solidFill>
                  <a:schemeClr val="dk1"/>
                </a:solidFill>
              </a:rPr>
              <a:t>input from </a:t>
            </a:r>
            <a:r>
              <a:rPr lang="en-US" sz="2400" dirty="0" smtClean="0">
                <a:solidFill>
                  <a:schemeClr val="dk1"/>
                </a:solidFill>
              </a:rPr>
              <a:t>full </a:t>
            </a:r>
            <a:r>
              <a:rPr lang="en-US" sz="2400" dirty="0" smtClean="0">
                <a:solidFill>
                  <a:schemeClr val="dk1"/>
                </a:solidFill>
              </a:rPr>
              <a:t>spectrum </a:t>
            </a:r>
            <a:r>
              <a:rPr lang="en-US" sz="2400" dirty="0">
                <a:solidFill>
                  <a:schemeClr val="dk1"/>
                </a:solidFill>
              </a:rPr>
              <a:t>of </a:t>
            </a:r>
            <a:r>
              <a:rPr lang="en-US" sz="2400" dirty="0" smtClean="0">
                <a:solidFill>
                  <a:schemeClr val="dk1"/>
                </a:solidFill>
              </a:rPr>
              <a:t>citizens</a:t>
            </a:r>
            <a:endParaRPr sz="2400" dirty="0">
              <a:solidFill>
                <a:schemeClr val="dk1"/>
              </a:solidFill>
            </a:endParaRPr>
          </a:p>
          <a:p>
            <a:pPr marL="457200" lvl="0" indent="-355600" algn="ctr" rtl="0">
              <a:lnSpc>
                <a:spcPct val="200000"/>
              </a:lnSpc>
              <a:spcBef>
                <a:spcPts val="500"/>
              </a:spcBef>
              <a:spcAft>
                <a:spcPts val="0"/>
              </a:spcAft>
              <a:buClr>
                <a:schemeClr val="dk1"/>
              </a:buClr>
              <a:buSzPts val="2000"/>
              <a:buAutoNum type="arabicPeriod"/>
            </a:pPr>
            <a:r>
              <a:rPr lang="en-US" sz="2000" dirty="0">
                <a:solidFill>
                  <a:schemeClr val="dk1"/>
                </a:solidFill>
              </a:rPr>
              <a:t>Involving the public early</a:t>
            </a:r>
            <a:endParaRPr sz="2000" dirty="0">
              <a:solidFill>
                <a:schemeClr val="dk1"/>
              </a:solidFill>
            </a:endParaRPr>
          </a:p>
          <a:p>
            <a:pPr marL="457200" lvl="0" indent="-355600" algn="ctr" rtl="0">
              <a:lnSpc>
                <a:spcPct val="200000"/>
              </a:lnSpc>
              <a:spcBef>
                <a:spcPts val="0"/>
              </a:spcBef>
              <a:spcAft>
                <a:spcPts val="0"/>
              </a:spcAft>
              <a:buClr>
                <a:schemeClr val="dk1"/>
              </a:buClr>
              <a:buSzPts val="2000"/>
              <a:buAutoNum type="arabicPeriod"/>
            </a:pPr>
            <a:r>
              <a:rPr lang="en-US" sz="2000" dirty="0">
                <a:solidFill>
                  <a:schemeClr val="dk1"/>
                </a:solidFill>
              </a:rPr>
              <a:t>Continued involvement</a:t>
            </a:r>
            <a:endParaRPr sz="2000" dirty="0">
              <a:solidFill>
                <a:schemeClr val="dk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g9b936b71f5_0_151"/>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75" name="Google Shape;75;g9b936b71f5_0_151"/>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76" name="Google Shape;76;g9b936b71f5_0_151"/>
          <p:cNvSpPr txBox="1"/>
          <p:nvPr/>
        </p:nvSpPr>
        <p:spPr>
          <a:xfrm>
            <a:off x="1105575" y="570025"/>
            <a:ext cx="9843600" cy="6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Overview of the project   </a:t>
            </a:r>
            <a:r>
              <a:rPr lang="en-US" sz="3300" b="1">
                <a:solidFill>
                  <a:srgbClr val="595959"/>
                </a:solidFill>
              </a:rPr>
              <a:t> </a:t>
            </a:r>
            <a:r>
              <a:rPr lang="en-US" sz="3600">
                <a:solidFill>
                  <a:srgbClr val="595959"/>
                </a:solidFill>
              </a:rPr>
              <a:t> </a:t>
            </a:r>
            <a:endParaRPr sz="3600">
              <a:solidFill>
                <a:srgbClr val="595959"/>
              </a:solidFill>
            </a:endParaRPr>
          </a:p>
        </p:txBody>
      </p:sp>
      <p:pic>
        <p:nvPicPr>
          <p:cNvPr id="77" name="Google Shape;77;g9b936b71f5_0_151"/>
          <p:cNvPicPr preferRelativeResize="0"/>
          <p:nvPr/>
        </p:nvPicPr>
        <p:blipFill rotWithShape="1">
          <a:blip r:embed="rId3">
            <a:alphaModFix/>
          </a:blip>
          <a:srcRect l="749" t="5049" r="621" b="2134"/>
          <a:stretch/>
        </p:blipFill>
        <p:spPr>
          <a:xfrm>
            <a:off x="953000" y="1336975"/>
            <a:ext cx="9996175" cy="4829624"/>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g9b936b71f5_0_161"/>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83" name="Google Shape;83;g9b936b71f5_0_161"/>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84" name="Google Shape;84;g9b936b71f5_0_161"/>
          <p:cNvPicPr preferRelativeResize="0"/>
          <p:nvPr/>
        </p:nvPicPr>
        <p:blipFill rotWithShape="1">
          <a:blip r:embed="rId3">
            <a:alphaModFix/>
          </a:blip>
          <a:srcRect l="34493" t="23214" r="51274" b="9085"/>
          <a:stretch/>
        </p:blipFill>
        <p:spPr>
          <a:xfrm>
            <a:off x="4951425" y="1073850"/>
            <a:ext cx="1984349" cy="4784899"/>
          </a:xfrm>
          <a:prstGeom prst="rect">
            <a:avLst/>
          </a:prstGeom>
          <a:noFill/>
          <a:ln>
            <a:noFill/>
          </a:ln>
        </p:spPr>
      </p:pic>
      <p:sp>
        <p:nvSpPr>
          <p:cNvPr id="85" name="Google Shape;85;g9b936b71f5_0_161"/>
          <p:cNvSpPr/>
          <p:nvPr/>
        </p:nvSpPr>
        <p:spPr>
          <a:xfrm>
            <a:off x="4889800" y="2612250"/>
            <a:ext cx="1984200" cy="16335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9b936b71f5_0_173"/>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91" name="Google Shape;91;g9b936b71f5_0_173"/>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93" name="Google Shape;93;g9b936b71f5_0_173"/>
          <p:cNvSpPr txBox="1"/>
          <p:nvPr/>
        </p:nvSpPr>
        <p:spPr>
          <a:xfrm>
            <a:off x="1124125" y="449375"/>
            <a:ext cx="98436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Geospatial Analysis Tools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500" b="1" u="sng">
                <a:solidFill>
                  <a:srgbClr val="595959"/>
                </a:solidFill>
              </a:rPr>
              <a:t>Network Analysis</a:t>
            </a:r>
            <a:r>
              <a:rPr lang="en-US" sz="1200" b="1">
                <a:solidFill>
                  <a:srgbClr val="595959"/>
                </a:solidFill>
              </a:rPr>
              <a:t> | </a:t>
            </a:r>
            <a:r>
              <a:rPr lang="en-US" sz="1200" b="1">
                <a:solidFill>
                  <a:srgbClr val="B7B7B7"/>
                </a:solidFill>
              </a:rPr>
              <a:t>Affected Areas</a:t>
            </a:r>
            <a:r>
              <a:rPr lang="en-US" sz="1200" b="1">
                <a:solidFill>
                  <a:srgbClr val="595959"/>
                </a:solidFill>
              </a:rPr>
              <a:t> | </a:t>
            </a:r>
            <a:r>
              <a:rPr lang="en-US" sz="1200" b="1">
                <a:solidFill>
                  <a:srgbClr val="B7B7B7"/>
                </a:solidFill>
              </a:rPr>
              <a:t>Areas with Demographic Interest</a:t>
            </a:r>
            <a:r>
              <a:rPr lang="en-US" sz="3300" b="1">
                <a:solidFill>
                  <a:srgbClr val="595959"/>
                </a:solidFill>
              </a:rPr>
              <a:t> </a:t>
            </a:r>
            <a:r>
              <a:rPr lang="en-US" sz="3600">
                <a:solidFill>
                  <a:srgbClr val="595959"/>
                </a:solidFill>
              </a:rPr>
              <a:t> </a:t>
            </a:r>
            <a:endParaRPr sz="3600">
              <a:solidFill>
                <a:srgbClr val="595959"/>
              </a:solidFill>
            </a:endParaRPr>
          </a:p>
        </p:txBody>
      </p:sp>
      <p:pic>
        <p:nvPicPr>
          <p:cNvPr id="2" name="Picture 1"/>
          <p:cNvPicPr>
            <a:picLocks noChangeAspect="1"/>
          </p:cNvPicPr>
          <p:nvPr/>
        </p:nvPicPr>
        <p:blipFill rotWithShape="1">
          <a:blip r:embed="rId3"/>
          <a:srcRect l="20669" t="18786" r="18550" b="3793"/>
          <a:stretch/>
        </p:blipFill>
        <p:spPr>
          <a:xfrm>
            <a:off x="2995643" y="1605149"/>
            <a:ext cx="5856647" cy="4900469"/>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9b936b71f5_0_173"/>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91" name="Google Shape;91;g9b936b71f5_0_173"/>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pic>
        <p:nvPicPr>
          <p:cNvPr id="92" name="Google Shape;92;g9b936b71f5_0_173"/>
          <p:cNvPicPr preferRelativeResize="0"/>
          <p:nvPr/>
        </p:nvPicPr>
        <p:blipFill rotWithShape="1">
          <a:blip r:embed="rId3">
            <a:alphaModFix/>
          </a:blip>
          <a:srcRect l="1204" t="3135" r="842" b="2140"/>
          <a:stretch/>
        </p:blipFill>
        <p:spPr>
          <a:xfrm>
            <a:off x="997625" y="2108625"/>
            <a:ext cx="9891941" cy="3647175"/>
          </a:xfrm>
          <a:prstGeom prst="rect">
            <a:avLst/>
          </a:prstGeom>
          <a:noFill/>
          <a:ln>
            <a:noFill/>
          </a:ln>
        </p:spPr>
      </p:pic>
      <p:sp>
        <p:nvSpPr>
          <p:cNvPr id="93" name="Google Shape;93;g9b936b71f5_0_173"/>
          <p:cNvSpPr txBox="1"/>
          <p:nvPr/>
        </p:nvSpPr>
        <p:spPr>
          <a:xfrm>
            <a:off x="1124125" y="449375"/>
            <a:ext cx="98436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Geospatial Analysis Tools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500" b="1" u="sng">
                <a:solidFill>
                  <a:srgbClr val="595959"/>
                </a:solidFill>
              </a:rPr>
              <a:t>Network Analysis</a:t>
            </a:r>
            <a:r>
              <a:rPr lang="en-US" sz="1200" b="1">
                <a:solidFill>
                  <a:srgbClr val="595959"/>
                </a:solidFill>
              </a:rPr>
              <a:t> | </a:t>
            </a:r>
            <a:r>
              <a:rPr lang="en-US" sz="1200" b="1">
                <a:solidFill>
                  <a:srgbClr val="B7B7B7"/>
                </a:solidFill>
              </a:rPr>
              <a:t>Affected Areas</a:t>
            </a:r>
            <a:r>
              <a:rPr lang="en-US" sz="1200" b="1">
                <a:solidFill>
                  <a:srgbClr val="595959"/>
                </a:solidFill>
              </a:rPr>
              <a:t> | </a:t>
            </a:r>
            <a:r>
              <a:rPr lang="en-US" sz="1200" b="1">
                <a:solidFill>
                  <a:srgbClr val="B7B7B7"/>
                </a:solidFill>
              </a:rPr>
              <a:t>Areas with Demographic Interest</a:t>
            </a:r>
            <a:r>
              <a:rPr lang="en-US" sz="3300" b="1">
                <a:solidFill>
                  <a:srgbClr val="595959"/>
                </a:solidFill>
              </a:rPr>
              <a:t> </a:t>
            </a:r>
            <a:r>
              <a:rPr lang="en-US" sz="3600">
                <a:solidFill>
                  <a:srgbClr val="595959"/>
                </a:solidFill>
              </a:rPr>
              <a:t> </a:t>
            </a:r>
            <a:endParaRPr sz="3600">
              <a:solidFill>
                <a:srgbClr val="595959"/>
              </a:solidFill>
            </a:endParaRPr>
          </a:p>
        </p:txBody>
      </p:sp>
    </p:spTree>
    <p:extLst>
      <p:ext uri="{BB962C8B-B14F-4D97-AF65-F5344CB8AC3E}">
        <p14:creationId xmlns:p14="http://schemas.microsoft.com/office/powerpoint/2010/main" val="35496839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9b936b71f5_0_184"/>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99" name="Google Shape;99;g9b936b71f5_0_184"/>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100" name="Google Shape;100;g9b936b71f5_0_184"/>
          <p:cNvSpPr txBox="1"/>
          <p:nvPr/>
        </p:nvSpPr>
        <p:spPr>
          <a:xfrm>
            <a:off x="1124125" y="449375"/>
            <a:ext cx="98436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Geospatial Analysis Tools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500" b="1" u="sng">
                <a:solidFill>
                  <a:srgbClr val="595959"/>
                </a:solidFill>
              </a:rPr>
              <a:t>Network Analysis</a:t>
            </a:r>
            <a:r>
              <a:rPr lang="en-US" sz="1200" b="1">
                <a:solidFill>
                  <a:srgbClr val="595959"/>
                </a:solidFill>
              </a:rPr>
              <a:t> | </a:t>
            </a:r>
            <a:r>
              <a:rPr lang="en-US" sz="1200" b="1">
                <a:solidFill>
                  <a:srgbClr val="B7B7B7"/>
                </a:solidFill>
              </a:rPr>
              <a:t>Affected Areas</a:t>
            </a:r>
            <a:r>
              <a:rPr lang="en-US" sz="1200" b="1">
                <a:solidFill>
                  <a:srgbClr val="595959"/>
                </a:solidFill>
              </a:rPr>
              <a:t> | </a:t>
            </a:r>
            <a:r>
              <a:rPr lang="en-US" sz="1200" b="1">
                <a:solidFill>
                  <a:srgbClr val="B7B7B7"/>
                </a:solidFill>
              </a:rPr>
              <a:t>Areas with Demographic Interest</a:t>
            </a:r>
            <a:r>
              <a:rPr lang="en-US" sz="3300" b="1">
                <a:solidFill>
                  <a:srgbClr val="595959"/>
                </a:solidFill>
              </a:rPr>
              <a:t> </a:t>
            </a:r>
            <a:r>
              <a:rPr lang="en-US" sz="3600">
                <a:solidFill>
                  <a:srgbClr val="595959"/>
                </a:solidFill>
              </a:rPr>
              <a:t> </a:t>
            </a:r>
            <a:endParaRPr sz="3600">
              <a:solidFill>
                <a:srgbClr val="595959"/>
              </a:solidFill>
            </a:endParaRPr>
          </a:p>
        </p:txBody>
      </p:sp>
      <p:pic>
        <p:nvPicPr>
          <p:cNvPr id="101" name="Google Shape;101;g9b936b71f5_0_184"/>
          <p:cNvPicPr preferRelativeResize="0"/>
          <p:nvPr/>
        </p:nvPicPr>
        <p:blipFill>
          <a:blip r:embed="rId3">
            <a:alphaModFix/>
          </a:blip>
          <a:stretch>
            <a:fillRect/>
          </a:stretch>
        </p:blipFill>
        <p:spPr>
          <a:xfrm>
            <a:off x="233166" y="1874650"/>
            <a:ext cx="11420874" cy="3865226"/>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9b936b71f5_0_193"/>
          <p:cNvSpPr txBox="1">
            <a:spLocks noGrp="1"/>
          </p:cNvSpPr>
          <p:nvPr>
            <p:ph type="body" idx="1"/>
          </p:nvPr>
        </p:nvSpPr>
        <p:spPr>
          <a:xfrm>
            <a:off x="6290311" y="88901"/>
            <a:ext cx="5002500" cy="2634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chemeClr val="lt1"/>
              </a:buClr>
              <a:buSzPts val="1400"/>
              <a:buNone/>
            </a:pPr>
            <a:r>
              <a:rPr lang="en-US"/>
              <a:t>NCDOT Research &amp; Innovation Summit 2020</a:t>
            </a:r>
            <a:endParaRPr/>
          </a:p>
          <a:p>
            <a:pPr marL="0" lvl="0" indent="0" algn="r" rtl="0">
              <a:spcBef>
                <a:spcPts val="280"/>
              </a:spcBef>
              <a:spcAft>
                <a:spcPts val="0"/>
              </a:spcAft>
              <a:buClr>
                <a:schemeClr val="lt1"/>
              </a:buClr>
              <a:buSzPts val="1400"/>
              <a:buNone/>
            </a:pPr>
            <a:endParaRPr/>
          </a:p>
        </p:txBody>
      </p:sp>
      <p:sp>
        <p:nvSpPr>
          <p:cNvPr id="107" name="Google Shape;107;g9b936b71f5_0_193"/>
          <p:cNvSpPr txBox="1">
            <a:spLocks noGrp="1"/>
          </p:cNvSpPr>
          <p:nvPr>
            <p:ph type="sldNum" idx="12"/>
          </p:nvPr>
        </p:nvSpPr>
        <p:spPr>
          <a:xfrm>
            <a:off x="8519160" y="6356351"/>
            <a:ext cx="2773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
        <p:nvSpPr>
          <p:cNvPr id="108" name="Google Shape;108;g9b936b71f5_0_193"/>
          <p:cNvSpPr txBox="1"/>
          <p:nvPr/>
        </p:nvSpPr>
        <p:spPr>
          <a:xfrm>
            <a:off x="1124125" y="449375"/>
            <a:ext cx="9843600" cy="10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900" b="1">
                <a:solidFill>
                  <a:srgbClr val="595959"/>
                </a:solidFill>
              </a:rPr>
              <a:t>Geospatial Analysis Tools  </a:t>
            </a:r>
            <a:endParaRPr sz="2900" b="1">
              <a:solidFill>
                <a:srgbClr val="595959"/>
              </a:solidFill>
            </a:endParaRPr>
          </a:p>
          <a:p>
            <a:pPr marL="0" lvl="0" indent="0" algn="ctr" rtl="0">
              <a:spcBef>
                <a:spcPts val="0"/>
              </a:spcBef>
              <a:spcAft>
                <a:spcPts val="0"/>
              </a:spcAft>
              <a:buNone/>
            </a:pPr>
            <a:r>
              <a:rPr lang="en-US" sz="2900" b="1">
                <a:solidFill>
                  <a:srgbClr val="595959"/>
                </a:solidFill>
              </a:rPr>
              <a:t> </a:t>
            </a:r>
            <a:r>
              <a:rPr lang="en-US" sz="1200" b="1">
                <a:solidFill>
                  <a:srgbClr val="B7B7B7"/>
                </a:solidFill>
              </a:rPr>
              <a:t>Network Analysis</a:t>
            </a:r>
            <a:r>
              <a:rPr lang="en-US" sz="1200" b="1">
                <a:solidFill>
                  <a:srgbClr val="595959"/>
                </a:solidFill>
              </a:rPr>
              <a:t> |</a:t>
            </a:r>
            <a:r>
              <a:rPr lang="en-US" sz="1500" b="1">
                <a:solidFill>
                  <a:srgbClr val="595959"/>
                </a:solidFill>
              </a:rPr>
              <a:t> </a:t>
            </a:r>
            <a:r>
              <a:rPr lang="en-US" sz="1500" b="1" u="sng">
                <a:solidFill>
                  <a:srgbClr val="595959"/>
                </a:solidFill>
              </a:rPr>
              <a:t>Affected Areas</a:t>
            </a:r>
            <a:r>
              <a:rPr lang="en-US" sz="1200" b="1">
                <a:solidFill>
                  <a:srgbClr val="595959"/>
                </a:solidFill>
              </a:rPr>
              <a:t> | </a:t>
            </a:r>
            <a:r>
              <a:rPr lang="en-US" sz="1200" b="1">
                <a:solidFill>
                  <a:srgbClr val="B7B7B7"/>
                </a:solidFill>
              </a:rPr>
              <a:t>Areas with Demographic Interest</a:t>
            </a:r>
            <a:r>
              <a:rPr lang="en-US" sz="3300" b="1">
                <a:solidFill>
                  <a:srgbClr val="595959"/>
                </a:solidFill>
              </a:rPr>
              <a:t> </a:t>
            </a:r>
            <a:r>
              <a:rPr lang="en-US" sz="3600">
                <a:solidFill>
                  <a:srgbClr val="595959"/>
                </a:solidFill>
              </a:rPr>
              <a:t> </a:t>
            </a:r>
            <a:endParaRPr sz="3600">
              <a:solidFill>
                <a:srgbClr val="595959"/>
              </a:solidFill>
            </a:endParaRPr>
          </a:p>
        </p:txBody>
      </p:sp>
      <p:pic>
        <p:nvPicPr>
          <p:cNvPr id="109" name="Google Shape;109;g9b936b71f5_0_193"/>
          <p:cNvPicPr preferRelativeResize="0"/>
          <p:nvPr/>
        </p:nvPicPr>
        <p:blipFill>
          <a:blip r:embed="rId3">
            <a:alphaModFix/>
          </a:blip>
          <a:stretch>
            <a:fillRect/>
          </a:stretch>
        </p:blipFill>
        <p:spPr>
          <a:xfrm>
            <a:off x="1656513" y="1605150"/>
            <a:ext cx="8574177" cy="4830518"/>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2518</Words>
  <Application>Microsoft Office PowerPoint</Application>
  <PresentationFormat>Custom</PresentationFormat>
  <Paragraphs>168</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Roboto</vt:lpstr>
      <vt:lpstr>Raleway</vt:lpstr>
      <vt:lpstr>Times New Roman</vt:lpstr>
      <vt:lpstr>Arial</vt:lpstr>
      <vt:lpstr>Calibri</vt:lpstr>
      <vt:lpstr>Office Theme</vt:lpstr>
      <vt:lpstr>Effective Identification and Engagement of Transportation Stakeholders Using Geospatial Analytics and Online Advertising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Effective Identification and Engagement of Transportation Stakeholders Using Geospatial Analytics and Online Advertising</dc:title>
  <dc:creator>Palcher-Silliman, Jennifer Ann</dc:creator>
  <cp:lastModifiedBy>Okan Pala</cp:lastModifiedBy>
  <cp:revision>8</cp:revision>
  <dcterms:created xsi:type="dcterms:W3CDTF">2020-09-10T15:44:20Z</dcterms:created>
  <dcterms:modified xsi:type="dcterms:W3CDTF">2020-10-14T18:15:13Z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0x0101009148F5A04DDD49CBA7127AADA5FB792B00AADE34325A8B49CDA8BB4DB53328F21400EE7069B8A6D6C641B3CB665A60392103</vt:lpwstr>
  </property>
  <property fmtid="{D5CDD505-2E9C-101B-9397-08002B2CF9AE}" pid="3" name="_dlc_DocIdItemGuid">
    <vt:lpwstr>0014b449-8153-4717-8fd5-d9dc78be98bf</vt:lpwstr>
  </property>
  <property fmtid="{D5CDD505-2E9C-101B-9397-08002B2CF9AE}" pid="4" name="Business Content Type">
    <vt:lpwstr/>
  </property>
  <property fmtid="{D5CDD505-2E9C-101B-9397-08002B2CF9AE}" pid="5" name="Data Security Classification">
    <vt:lpwstr/>
  </property>
</Properties>
</file>